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6" r:id="rId2"/>
    <p:sldId id="1028" r:id="rId3"/>
    <p:sldId id="1029" r:id="rId4"/>
    <p:sldId id="1050" r:id="rId5"/>
    <p:sldId id="1053" r:id="rId6"/>
    <p:sldId id="1019" r:id="rId7"/>
    <p:sldId id="1024" r:id="rId8"/>
    <p:sldId id="1026" r:id="rId9"/>
    <p:sldId id="325" r:id="rId10"/>
    <p:sldId id="1030" r:id="rId11"/>
    <p:sldId id="1052" r:id="rId12"/>
    <p:sldId id="1032" r:id="rId13"/>
    <p:sldId id="1054" r:id="rId14"/>
    <p:sldId id="1031" r:id="rId15"/>
    <p:sldId id="1035" r:id="rId16"/>
    <p:sldId id="1034" r:id="rId17"/>
    <p:sldId id="1046" r:id="rId18"/>
    <p:sldId id="1047" r:id="rId19"/>
    <p:sldId id="257" r:id="rId20"/>
  </p:sldIdLst>
  <p:sldSz cx="12192000" cy="6858000"/>
  <p:notesSz cx="6792913" cy="992505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00AA48"/>
    <a:srgbClr val="EE9019"/>
    <a:srgbClr val="FFCC00"/>
    <a:srgbClr val="661412"/>
    <a:srgbClr val="007BB8"/>
    <a:srgbClr val="E8E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106" d="100"/>
          <a:sy n="106" d="100"/>
        </p:scale>
        <p:origin x="5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2-11T10:17:07.698"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A6A49-2261-4563-9175-800AF183577C}"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PE"/>
        </a:p>
      </dgm:t>
    </dgm:pt>
    <dgm:pt modelId="{40AF4849-EE44-43AF-AA51-B2B7EC79976C}">
      <dgm:prSet phldrT="[Texto]" custT="1"/>
      <dgm:spPr>
        <a:solidFill>
          <a:srgbClr val="007BB8"/>
        </a:solidFill>
      </dgm:spPr>
      <dgm:t>
        <a:bodyPr/>
        <a:lstStyle/>
        <a:p>
          <a:r>
            <a:rPr lang="es-PE" sz="2800" dirty="0">
              <a:latin typeface="Arial Rounded MT Bold" panose="020F0704030504030204" pitchFamily="34" charset="0"/>
            </a:rPr>
            <a:t>SIS</a:t>
          </a:r>
        </a:p>
        <a:p>
          <a:r>
            <a:rPr lang="es-PE" sz="2800" dirty="0">
              <a:latin typeface="Arial Rounded MT Bold" panose="020F0704030504030204" pitchFamily="34" charset="0"/>
            </a:rPr>
            <a:t>IAFAS </a:t>
          </a:r>
        </a:p>
        <a:p>
          <a:r>
            <a:rPr lang="es-PE" sz="1400" dirty="0">
              <a:latin typeface="Arial Rounded MT Bold" panose="020F0704030504030204" pitchFamily="34" charset="0"/>
            </a:rPr>
            <a:t>PARTE FINANCIADORA</a:t>
          </a:r>
        </a:p>
      </dgm:t>
    </dgm:pt>
    <dgm:pt modelId="{9ACC52D2-6A0F-4DD8-A56F-237051140DA3}" type="parTrans" cxnId="{98526F50-CB11-472A-BAFE-CE4A6ABFDB99}">
      <dgm:prSet/>
      <dgm:spPr/>
      <dgm:t>
        <a:bodyPr/>
        <a:lstStyle/>
        <a:p>
          <a:endParaRPr lang="es-PE" sz="1400"/>
        </a:p>
      </dgm:t>
    </dgm:pt>
    <dgm:pt modelId="{D040C530-102B-44DD-8D07-1A71BC5C1646}" type="sibTrans" cxnId="{98526F50-CB11-472A-BAFE-CE4A6ABFDB99}">
      <dgm:prSet/>
      <dgm:spPr/>
      <dgm:t>
        <a:bodyPr/>
        <a:lstStyle/>
        <a:p>
          <a:endParaRPr lang="es-PE" sz="1400"/>
        </a:p>
      </dgm:t>
    </dgm:pt>
    <dgm:pt modelId="{0157E15A-936B-49FF-AA51-6E991A5A9E01}">
      <dgm:prSet phldrT="[Texto]" custT="1"/>
      <dgm:spPr>
        <a:solidFill>
          <a:schemeClr val="accent1">
            <a:lumMod val="40000"/>
            <a:lumOff val="60000"/>
            <a:alpha val="90000"/>
          </a:schemeClr>
        </a:solidFill>
      </dgm:spPr>
      <dgm:t>
        <a:bodyPr/>
        <a:lstStyle/>
        <a:p>
          <a:r>
            <a:rPr lang="es-PE" sz="2800" dirty="0"/>
            <a:t>Transfiere presupuesto a U.E</a:t>
          </a:r>
          <a:r>
            <a:rPr lang="es-PE" sz="3200" dirty="0"/>
            <a:t>.</a:t>
          </a:r>
        </a:p>
      </dgm:t>
    </dgm:pt>
    <dgm:pt modelId="{2FAFBB82-817A-4644-A7D9-353C4582947E}" type="parTrans" cxnId="{515A5DBE-D75A-4A31-9981-7DC2A1102446}">
      <dgm:prSet/>
      <dgm:spPr/>
      <dgm:t>
        <a:bodyPr/>
        <a:lstStyle/>
        <a:p>
          <a:endParaRPr lang="es-PE" sz="1400"/>
        </a:p>
      </dgm:t>
    </dgm:pt>
    <dgm:pt modelId="{8F2E6928-C892-4229-8F83-CBC9F3F95051}" type="sibTrans" cxnId="{515A5DBE-D75A-4A31-9981-7DC2A1102446}">
      <dgm:prSet/>
      <dgm:spPr/>
      <dgm:t>
        <a:bodyPr/>
        <a:lstStyle/>
        <a:p>
          <a:endParaRPr lang="es-PE" sz="1400"/>
        </a:p>
      </dgm:t>
    </dgm:pt>
    <dgm:pt modelId="{049C934C-3C64-49B7-B2F4-493CD8CE6667}">
      <dgm:prSet phldrT="[Texto]" custT="1"/>
      <dgm:spPr>
        <a:solidFill>
          <a:schemeClr val="accent1">
            <a:lumMod val="40000"/>
            <a:lumOff val="60000"/>
            <a:alpha val="90000"/>
          </a:schemeClr>
        </a:solidFill>
      </dgm:spPr>
      <dgm:t>
        <a:bodyPr/>
        <a:lstStyle/>
        <a:p>
          <a:r>
            <a:rPr lang="es-PE" sz="2400" dirty="0"/>
            <a:t>S/ 13,579,593</a:t>
          </a:r>
          <a:endParaRPr lang="es-PE" sz="1200" dirty="0"/>
        </a:p>
      </dgm:t>
    </dgm:pt>
    <dgm:pt modelId="{D90B849A-0611-4DEE-B02F-AE04A0D2C8BE}" type="parTrans" cxnId="{706E1EEC-2CE0-4321-AC2D-3628B2B270ED}">
      <dgm:prSet/>
      <dgm:spPr/>
      <dgm:t>
        <a:bodyPr/>
        <a:lstStyle/>
        <a:p>
          <a:endParaRPr lang="es-PE" sz="1400"/>
        </a:p>
      </dgm:t>
    </dgm:pt>
    <dgm:pt modelId="{EF83EFB8-C400-47F6-8F0D-B0C4C9073312}" type="sibTrans" cxnId="{706E1EEC-2CE0-4321-AC2D-3628B2B270ED}">
      <dgm:prSet/>
      <dgm:spPr/>
      <dgm:t>
        <a:bodyPr/>
        <a:lstStyle/>
        <a:p>
          <a:endParaRPr lang="es-PE" sz="1400"/>
        </a:p>
      </dgm:t>
    </dgm:pt>
    <dgm:pt modelId="{A884881F-550E-470E-B401-0BD7F4115797}">
      <dgm:prSet phldrT="[Texto]" custT="1"/>
      <dgm:spPr>
        <a:solidFill>
          <a:schemeClr val="accent2"/>
        </a:solidFill>
      </dgm:spPr>
      <dgm:t>
        <a:bodyPr/>
        <a:lstStyle/>
        <a:p>
          <a:r>
            <a:rPr lang="es-PE" sz="3200" dirty="0">
              <a:latin typeface="Arial Rounded MT Bold" panose="020F0704030504030204" pitchFamily="34" charset="0"/>
            </a:rPr>
            <a:t>GORE GERESA - IPRESS</a:t>
          </a:r>
        </a:p>
        <a:p>
          <a:r>
            <a:rPr lang="es-PE" sz="1600" dirty="0">
              <a:latin typeface="Arial Rounded MT Bold" panose="020F0704030504030204" pitchFamily="34" charset="0"/>
            </a:rPr>
            <a:t>PARTE PRESTADORA</a:t>
          </a:r>
        </a:p>
      </dgm:t>
    </dgm:pt>
    <dgm:pt modelId="{BC81DD28-74D7-477D-9AD7-66524D6D2A4D}" type="parTrans" cxnId="{4DDA93DA-2A7C-4E0B-9A91-863AF859F54C}">
      <dgm:prSet/>
      <dgm:spPr/>
      <dgm:t>
        <a:bodyPr/>
        <a:lstStyle/>
        <a:p>
          <a:endParaRPr lang="es-PE" sz="1400"/>
        </a:p>
      </dgm:t>
    </dgm:pt>
    <dgm:pt modelId="{A1D4AE6A-909B-4248-BC14-F4823BF176C6}" type="sibTrans" cxnId="{4DDA93DA-2A7C-4E0B-9A91-863AF859F54C}">
      <dgm:prSet/>
      <dgm:spPr/>
      <dgm:t>
        <a:bodyPr/>
        <a:lstStyle/>
        <a:p>
          <a:endParaRPr lang="es-PE" sz="1400"/>
        </a:p>
      </dgm:t>
    </dgm:pt>
    <dgm:pt modelId="{FE1FE8B7-DA1E-43D7-AAD6-5E489A54A102}">
      <dgm:prSet phldrT="[Texto]" custT="1"/>
      <dgm:spPr>
        <a:solidFill>
          <a:schemeClr val="accent2">
            <a:lumMod val="60000"/>
            <a:lumOff val="40000"/>
            <a:alpha val="90000"/>
          </a:schemeClr>
        </a:solidFill>
      </dgm:spPr>
      <dgm:t>
        <a:bodyPr/>
        <a:lstStyle/>
        <a:p>
          <a:pPr>
            <a:buNone/>
          </a:pPr>
          <a:r>
            <a:rPr lang="es-PE" sz="2000" b="1" dirty="0"/>
            <a:t>Debe Garantizar:</a:t>
          </a:r>
          <a:endParaRPr lang="es-PE" sz="2000" b="1" dirty="0">
            <a:solidFill>
              <a:srgbClr val="FF0000"/>
            </a:solidFill>
          </a:endParaRPr>
        </a:p>
      </dgm:t>
    </dgm:pt>
    <dgm:pt modelId="{1F3EC6EE-8EDC-4CA0-8309-7506EFCFF084}" type="parTrans" cxnId="{E2744D6F-0812-4B22-9B1A-AED406F493F5}">
      <dgm:prSet/>
      <dgm:spPr/>
      <dgm:t>
        <a:bodyPr/>
        <a:lstStyle/>
        <a:p>
          <a:endParaRPr lang="es-PE" sz="1400"/>
        </a:p>
      </dgm:t>
    </dgm:pt>
    <dgm:pt modelId="{F6695F9A-D88B-4647-AB67-C49D4A2E30E9}" type="sibTrans" cxnId="{E2744D6F-0812-4B22-9B1A-AED406F493F5}">
      <dgm:prSet/>
      <dgm:spPr/>
      <dgm:t>
        <a:bodyPr/>
        <a:lstStyle/>
        <a:p>
          <a:endParaRPr lang="es-PE" sz="1400"/>
        </a:p>
      </dgm:t>
    </dgm:pt>
    <dgm:pt modelId="{B2856210-7E93-42F1-9AEF-90C312A9BDA2}">
      <dgm:prSet phldrT="[Texto]" custT="1"/>
      <dgm:spPr>
        <a:solidFill>
          <a:schemeClr val="accent2">
            <a:lumMod val="60000"/>
            <a:lumOff val="40000"/>
            <a:alpha val="90000"/>
          </a:schemeClr>
        </a:solidFill>
      </dgm:spPr>
      <dgm:t>
        <a:bodyPr/>
        <a:lstStyle/>
        <a:p>
          <a:r>
            <a:rPr lang="es-PE" sz="2000" b="1" dirty="0"/>
            <a:t>Correcto registro de las prestaciones.</a:t>
          </a:r>
        </a:p>
      </dgm:t>
    </dgm:pt>
    <dgm:pt modelId="{AE5EA8BE-75F8-4259-B0B3-728D1E310989}" type="parTrans" cxnId="{B77A39EF-7E07-403C-8221-A552D0FF3D4B}">
      <dgm:prSet/>
      <dgm:spPr/>
      <dgm:t>
        <a:bodyPr/>
        <a:lstStyle/>
        <a:p>
          <a:endParaRPr lang="es-PE" sz="1400"/>
        </a:p>
      </dgm:t>
    </dgm:pt>
    <dgm:pt modelId="{43532018-56B4-4D05-9F0C-7C889800A005}" type="sibTrans" cxnId="{B77A39EF-7E07-403C-8221-A552D0FF3D4B}">
      <dgm:prSet/>
      <dgm:spPr/>
      <dgm:t>
        <a:bodyPr/>
        <a:lstStyle/>
        <a:p>
          <a:endParaRPr lang="es-PE" sz="1400"/>
        </a:p>
      </dgm:t>
    </dgm:pt>
    <dgm:pt modelId="{562F7DB4-503B-433E-922B-402153FBB085}">
      <dgm:prSet phldrT="[Texto]" custT="1"/>
      <dgm:spPr>
        <a:solidFill>
          <a:schemeClr val="accent2">
            <a:lumMod val="60000"/>
            <a:lumOff val="40000"/>
            <a:alpha val="90000"/>
          </a:schemeClr>
        </a:solidFill>
      </dgm:spPr>
      <dgm:t>
        <a:bodyPr/>
        <a:lstStyle/>
        <a:p>
          <a:r>
            <a:rPr lang="es-PE" sz="2000" b="1" dirty="0"/>
            <a:t>Ejecución del gasto según Directiva SIS</a:t>
          </a:r>
        </a:p>
      </dgm:t>
    </dgm:pt>
    <dgm:pt modelId="{DCE73A99-1D90-431A-925F-CB386BA734A5}" type="parTrans" cxnId="{B80518A0-E3EF-4032-AE9A-42DEE67A6F43}">
      <dgm:prSet/>
      <dgm:spPr/>
      <dgm:t>
        <a:bodyPr/>
        <a:lstStyle/>
        <a:p>
          <a:endParaRPr lang="es-PE" sz="1400"/>
        </a:p>
      </dgm:t>
    </dgm:pt>
    <dgm:pt modelId="{1FFAADE9-26B8-4D0A-A89A-05FE76CB0285}" type="sibTrans" cxnId="{B80518A0-E3EF-4032-AE9A-42DEE67A6F43}">
      <dgm:prSet/>
      <dgm:spPr/>
      <dgm:t>
        <a:bodyPr/>
        <a:lstStyle/>
        <a:p>
          <a:endParaRPr lang="es-PE" sz="1400"/>
        </a:p>
      </dgm:t>
    </dgm:pt>
    <dgm:pt modelId="{CCDB6262-2E6F-403B-B71B-58014D0848DD}">
      <dgm:prSet phldrT="[Texto]" custT="1"/>
      <dgm:spPr>
        <a:solidFill>
          <a:schemeClr val="accent1">
            <a:lumMod val="40000"/>
            <a:lumOff val="60000"/>
            <a:alpha val="90000"/>
          </a:schemeClr>
        </a:solidFill>
      </dgm:spPr>
      <dgm:t>
        <a:bodyPr/>
        <a:lstStyle/>
        <a:p>
          <a:r>
            <a:rPr lang="es-PE" sz="2000" b="1" dirty="0">
              <a:solidFill>
                <a:srgbClr val="FF0000"/>
              </a:solidFill>
              <a:latin typeface="+mn-lt"/>
            </a:rPr>
            <a:t>Audita calidad de gasto, supervisión médica de prestaciones PCPP, afiliación y atención al asegurado</a:t>
          </a:r>
        </a:p>
      </dgm:t>
    </dgm:pt>
    <dgm:pt modelId="{62D81E9B-FFA0-4540-BD34-2AC23999BDFC}" type="parTrans" cxnId="{AB97366E-7F77-4ABB-BF03-B2FC62ABFE95}">
      <dgm:prSet/>
      <dgm:spPr/>
      <dgm:t>
        <a:bodyPr/>
        <a:lstStyle/>
        <a:p>
          <a:endParaRPr lang="es-PE" sz="1400"/>
        </a:p>
      </dgm:t>
    </dgm:pt>
    <dgm:pt modelId="{58069CAD-DA3A-4285-89A1-BC1B77A8981C}" type="sibTrans" cxnId="{AB97366E-7F77-4ABB-BF03-B2FC62ABFE95}">
      <dgm:prSet/>
      <dgm:spPr/>
      <dgm:t>
        <a:bodyPr/>
        <a:lstStyle/>
        <a:p>
          <a:endParaRPr lang="es-PE" sz="1400"/>
        </a:p>
      </dgm:t>
    </dgm:pt>
    <dgm:pt modelId="{BE69E250-AA00-42C5-A17F-7A266686F4CC}">
      <dgm:prSet phldrT="[Texto]" custT="1"/>
      <dgm:spPr>
        <a:solidFill>
          <a:schemeClr val="accent2">
            <a:lumMod val="60000"/>
            <a:lumOff val="40000"/>
            <a:alpha val="90000"/>
          </a:schemeClr>
        </a:solidFill>
      </dgm:spPr>
      <dgm:t>
        <a:bodyPr/>
        <a:lstStyle/>
        <a:p>
          <a:r>
            <a:rPr lang="es-PE" sz="2000" b="1" dirty="0"/>
            <a:t>Stock disponible de PF, DM y PS al</a:t>
          </a:r>
          <a:r>
            <a:rPr lang="es-PE" sz="2000" b="1" dirty="0">
              <a:solidFill>
                <a:srgbClr val="FF0000"/>
              </a:solidFill>
            </a:rPr>
            <a:t> 87%</a:t>
          </a:r>
        </a:p>
      </dgm:t>
    </dgm:pt>
    <dgm:pt modelId="{10BFA7D0-9CA2-4598-858A-C3E4CA281723}" type="parTrans" cxnId="{BEB7FE91-E7CD-455F-9862-6C273478F9F0}">
      <dgm:prSet/>
      <dgm:spPr/>
      <dgm:t>
        <a:bodyPr/>
        <a:lstStyle/>
        <a:p>
          <a:endParaRPr lang="es-PE" sz="1400"/>
        </a:p>
      </dgm:t>
    </dgm:pt>
    <dgm:pt modelId="{2E19CC18-AFFF-4F32-9F4B-8C6CD7A21E73}" type="sibTrans" cxnId="{BEB7FE91-E7CD-455F-9862-6C273478F9F0}">
      <dgm:prSet/>
      <dgm:spPr/>
      <dgm:t>
        <a:bodyPr/>
        <a:lstStyle/>
        <a:p>
          <a:endParaRPr lang="es-PE" sz="1400"/>
        </a:p>
      </dgm:t>
    </dgm:pt>
    <dgm:pt modelId="{36E4F608-6330-4DD7-B544-D3DDF13EC151}">
      <dgm:prSet phldrT="[Texto]" custT="1"/>
      <dgm:spPr>
        <a:solidFill>
          <a:schemeClr val="accent2">
            <a:lumMod val="60000"/>
            <a:lumOff val="40000"/>
            <a:alpha val="90000"/>
          </a:schemeClr>
        </a:solidFill>
      </dgm:spPr>
      <dgm:t>
        <a:bodyPr/>
        <a:lstStyle/>
        <a:p>
          <a:r>
            <a:rPr lang="es-PE" sz="2000" b="1" dirty="0"/>
            <a:t>Cumplimiento de Indicadores</a:t>
          </a:r>
        </a:p>
      </dgm:t>
    </dgm:pt>
    <dgm:pt modelId="{501F7554-B3D1-4989-93D2-B4E78A9CFB2E}" type="parTrans" cxnId="{1A87E0A7-08AF-4F9C-9DAD-B3159ED43CA3}">
      <dgm:prSet/>
      <dgm:spPr/>
      <dgm:t>
        <a:bodyPr/>
        <a:lstStyle/>
        <a:p>
          <a:endParaRPr lang="es-PE"/>
        </a:p>
      </dgm:t>
    </dgm:pt>
    <dgm:pt modelId="{BF247BFE-07E7-49AF-91B0-2B0D0AB14E0D}" type="sibTrans" cxnId="{1A87E0A7-08AF-4F9C-9DAD-B3159ED43CA3}">
      <dgm:prSet/>
      <dgm:spPr/>
      <dgm:t>
        <a:bodyPr/>
        <a:lstStyle/>
        <a:p>
          <a:endParaRPr lang="es-PE"/>
        </a:p>
      </dgm:t>
    </dgm:pt>
    <dgm:pt modelId="{4964E714-47E0-498B-AB3B-5DB28E4BA7DD}" type="pres">
      <dgm:prSet presAssocID="{933A6A49-2261-4563-9175-800AF183577C}" presName="Name0" presStyleCnt="0">
        <dgm:presLayoutVars>
          <dgm:dir/>
          <dgm:animLvl val="lvl"/>
          <dgm:resizeHandles/>
        </dgm:presLayoutVars>
      </dgm:prSet>
      <dgm:spPr/>
    </dgm:pt>
    <dgm:pt modelId="{219E9B8B-D2CE-4D73-964B-5167D6779078}" type="pres">
      <dgm:prSet presAssocID="{40AF4849-EE44-43AF-AA51-B2B7EC79976C}" presName="linNode" presStyleCnt="0"/>
      <dgm:spPr/>
    </dgm:pt>
    <dgm:pt modelId="{9A696A8B-E98F-40FD-813B-D704C87A01EA}" type="pres">
      <dgm:prSet presAssocID="{40AF4849-EE44-43AF-AA51-B2B7EC79976C}" presName="parentShp" presStyleLbl="node1" presStyleIdx="0" presStyleCnt="2" custScaleX="68610" custLinFactNeighborX="-2843" custLinFactNeighborY="-2750">
        <dgm:presLayoutVars>
          <dgm:bulletEnabled val="1"/>
        </dgm:presLayoutVars>
      </dgm:prSet>
      <dgm:spPr/>
    </dgm:pt>
    <dgm:pt modelId="{C8A9BB43-2714-4BFC-90A8-10016C6C371A}" type="pres">
      <dgm:prSet presAssocID="{40AF4849-EE44-43AF-AA51-B2B7EC79976C}" presName="childShp" presStyleLbl="bgAccFollowNode1" presStyleIdx="0" presStyleCnt="2" custScaleX="115404" custScaleY="114489">
        <dgm:presLayoutVars>
          <dgm:bulletEnabled val="1"/>
        </dgm:presLayoutVars>
      </dgm:prSet>
      <dgm:spPr/>
    </dgm:pt>
    <dgm:pt modelId="{74ACD8A1-2385-4C61-865F-3ABF19CE4946}" type="pres">
      <dgm:prSet presAssocID="{D040C530-102B-44DD-8D07-1A71BC5C1646}" presName="spacing" presStyleCnt="0"/>
      <dgm:spPr/>
    </dgm:pt>
    <dgm:pt modelId="{6F4B7DB3-AB6D-4CA6-BDE0-81E219AB29D7}" type="pres">
      <dgm:prSet presAssocID="{A884881F-550E-470E-B401-0BD7F4115797}" presName="linNode" presStyleCnt="0"/>
      <dgm:spPr/>
    </dgm:pt>
    <dgm:pt modelId="{1748D0AE-14D1-43BD-A938-617BDA9E3B85}" type="pres">
      <dgm:prSet presAssocID="{A884881F-550E-470E-B401-0BD7F4115797}" presName="parentShp" presStyleLbl="node1" presStyleIdx="1" presStyleCnt="2" custScaleX="64507" custLinFactNeighborX="-3262" custLinFactNeighborY="-10694">
        <dgm:presLayoutVars>
          <dgm:bulletEnabled val="1"/>
        </dgm:presLayoutVars>
      </dgm:prSet>
      <dgm:spPr/>
    </dgm:pt>
    <dgm:pt modelId="{CBDB50C2-6748-4210-9EA5-CFCE42674C3B}" type="pres">
      <dgm:prSet presAssocID="{A884881F-550E-470E-B401-0BD7F4115797}" presName="childShp" presStyleLbl="bgAccFollowNode1" presStyleIdx="1" presStyleCnt="2" custScaleX="117139" custScaleY="89546" custLinFactNeighborX="4093" custLinFactNeighborY="5263">
        <dgm:presLayoutVars>
          <dgm:bulletEnabled val="1"/>
        </dgm:presLayoutVars>
      </dgm:prSet>
      <dgm:spPr/>
    </dgm:pt>
  </dgm:ptLst>
  <dgm:cxnLst>
    <dgm:cxn modelId="{AB97366E-7F77-4ABB-BF03-B2FC62ABFE95}" srcId="{40AF4849-EE44-43AF-AA51-B2B7EC79976C}" destId="{CCDB6262-2E6F-403B-B71B-58014D0848DD}" srcOrd="2" destOrd="0" parTransId="{62D81E9B-FFA0-4540-BD34-2AC23999BDFC}" sibTransId="{58069CAD-DA3A-4285-89A1-BC1B77A8981C}"/>
    <dgm:cxn modelId="{A785AF6E-DC77-4AF3-B1CB-B7A5763B68F6}" type="presOf" srcId="{FE1FE8B7-DA1E-43D7-AAD6-5E489A54A102}" destId="{CBDB50C2-6748-4210-9EA5-CFCE42674C3B}" srcOrd="0" destOrd="0" presId="urn:microsoft.com/office/officeart/2005/8/layout/vList6"/>
    <dgm:cxn modelId="{E2744D6F-0812-4B22-9B1A-AED406F493F5}" srcId="{A884881F-550E-470E-B401-0BD7F4115797}" destId="{FE1FE8B7-DA1E-43D7-AAD6-5E489A54A102}" srcOrd="0" destOrd="0" parTransId="{1F3EC6EE-8EDC-4CA0-8309-7506EFCFF084}" sibTransId="{F6695F9A-D88B-4647-AB67-C49D4A2E30E9}"/>
    <dgm:cxn modelId="{98526F50-CB11-472A-BAFE-CE4A6ABFDB99}" srcId="{933A6A49-2261-4563-9175-800AF183577C}" destId="{40AF4849-EE44-43AF-AA51-B2B7EC79976C}" srcOrd="0" destOrd="0" parTransId="{9ACC52D2-6A0F-4DD8-A56F-237051140DA3}" sibTransId="{D040C530-102B-44DD-8D07-1A71BC5C1646}"/>
    <dgm:cxn modelId="{FF4F1251-197B-4AB4-BCDE-DAF88507A2C5}" type="presOf" srcId="{933A6A49-2261-4563-9175-800AF183577C}" destId="{4964E714-47E0-498B-AB3B-5DB28E4BA7DD}" srcOrd="0" destOrd="0" presId="urn:microsoft.com/office/officeart/2005/8/layout/vList6"/>
    <dgm:cxn modelId="{2AF05673-FFA7-44CF-A195-62AA62166D82}" type="presOf" srcId="{0157E15A-936B-49FF-AA51-6E991A5A9E01}" destId="{C8A9BB43-2714-4BFC-90A8-10016C6C371A}" srcOrd="0" destOrd="0" presId="urn:microsoft.com/office/officeart/2005/8/layout/vList6"/>
    <dgm:cxn modelId="{BEB7FE91-E7CD-455F-9862-6C273478F9F0}" srcId="{A884881F-550E-470E-B401-0BD7F4115797}" destId="{BE69E250-AA00-42C5-A17F-7A266686F4CC}" srcOrd="1" destOrd="0" parTransId="{10BFA7D0-9CA2-4598-858A-C3E4CA281723}" sibTransId="{2E19CC18-AFFF-4F32-9F4B-8C6CD7A21E73}"/>
    <dgm:cxn modelId="{F17BBC93-3E92-4023-8EB4-0D95FE4D6860}" type="presOf" srcId="{049C934C-3C64-49B7-B2F4-493CD8CE6667}" destId="{C8A9BB43-2714-4BFC-90A8-10016C6C371A}" srcOrd="0" destOrd="1" presId="urn:microsoft.com/office/officeart/2005/8/layout/vList6"/>
    <dgm:cxn modelId="{0249B195-7F8F-49ED-9DC5-292F52BFCE26}" type="presOf" srcId="{36E4F608-6330-4DD7-B544-D3DDF13EC151}" destId="{CBDB50C2-6748-4210-9EA5-CFCE42674C3B}" srcOrd="0" destOrd="4" presId="urn:microsoft.com/office/officeart/2005/8/layout/vList6"/>
    <dgm:cxn modelId="{EB402F96-652A-41D2-835B-7205761CE517}" type="presOf" srcId="{BE69E250-AA00-42C5-A17F-7A266686F4CC}" destId="{CBDB50C2-6748-4210-9EA5-CFCE42674C3B}" srcOrd="0" destOrd="1" presId="urn:microsoft.com/office/officeart/2005/8/layout/vList6"/>
    <dgm:cxn modelId="{B80518A0-E3EF-4032-AE9A-42DEE67A6F43}" srcId="{A884881F-550E-470E-B401-0BD7F4115797}" destId="{562F7DB4-503B-433E-922B-402153FBB085}" srcOrd="3" destOrd="0" parTransId="{DCE73A99-1D90-431A-925F-CB386BA734A5}" sibTransId="{1FFAADE9-26B8-4D0A-A89A-05FE76CB0285}"/>
    <dgm:cxn modelId="{1A87E0A7-08AF-4F9C-9DAD-B3159ED43CA3}" srcId="{A884881F-550E-470E-B401-0BD7F4115797}" destId="{36E4F608-6330-4DD7-B544-D3DDF13EC151}" srcOrd="4" destOrd="0" parTransId="{501F7554-B3D1-4989-93D2-B4E78A9CFB2E}" sibTransId="{BF247BFE-07E7-49AF-91B0-2B0D0AB14E0D}"/>
    <dgm:cxn modelId="{515A5DBE-D75A-4A31-9981-7DC2A1102446}" srcId="{40AF4849-EE44-43AF-AA51-B2B7EC79976C}" destId="{0157E15A-936B-49FF-AA51-6E991A5A9E01}" srcOrd="0" destOrd="0" parTransId="{2FAFBB82-817A-4644-A7D9-353C4582947E}" sibTransId="{8F2E6928-C892-4229-8F83-CBC9F3F95051}"/>
    <dgm:cxn modelId="{88C7BBC0-685E-474A-BCBD-CBA63A351DB1}" type="presOf" srcId="{B2856210-7E93-42F1-9AEF-90C312A9BDA2}" destId="{CBDB50C2-6748-4210-9EA5-CFCE42674C3B}" srcOrd="0" destOrd="2" presId="urn:microsoft.com/office/officeart/2005/8/layout/vList6"/>
    <dgm:cxn modelId="{6BD7A2C3-1A63-4E72-89CE-8966A32B319A}" type="presOf" srcId="{A884881F-550E-470E-B401-0BD7F4115797}" destId="{1748D0AE-14D1-43BD-A938-617BDA9E3B85}" srcOrd="0" destOrd="0" presId="urn:microsoft.com/office/officeart/2005/8/layout/vList6"/>
    <dgm:cxn modelId="{D9C472C9-DC13-4069-8860-AE41BBAA9054}" type="presOf" srcId="{40AF4849-EE44-43AF-AA51-B2B7EC79976C}" destId="{9A696A8B-E98F-40FD-813B-D704C87A01EA}" srcOrd="0" destOrd="0" presId="urn:microsoft.com/office/officeart/2005/8/layout/vList6"/>
    <dgm:cxn modelId="{B2FAB8D5-F0A8-4E4E-858E-008EEC9C3387}" type="presOf" srcId="{562F7DB4-503B-433E-922B-402153FBB085}" destId="{CBDB50C2-6748-4210-9EA5-CFCE42674C3B}" srcOrd="0" destOrd="3" presId="urn:microsoft.com/office/officeart/2005/8/layout/vList6"/>
    <dgm:cxn modelId="{4DDA93DA-2A7C-4E0B-9A91-863AF859F54C}" srcId="{933A6A49-2261-4563-9175-800AF183577C}" destId="{A884881F-550E-470E-B401-0BD7F4115797}" srcOrd="1" destOrd="0" parTransId="{BC81DD28-74D7-477D-9AD7-66524D6D2A4D}" sibTransId="{A1D4AE6A-909B-4248-BC14-F4823BF176C6}"/>
    <dgm:cxn modelId="{706E1EEC-2CE0-4321-AC2D-3628B2B270ED}" srcId="{40AF4849-EE44-43AF-AA51-B2B7EC79976C}" destId="{049C934C-3C64-49B7-B2F4-493CD8CE6667}" srcOrd="1" destOrd="0" parTransId="{D90B849A-0611-4DEE-B02F-AE04A0D2C8BE}" sibTransId="{EF83EFB8-C400-47F6-8F0D-B0C4C9073312}"/>
    <dgm:cxn modelId="{B77A39EF-7E07-403C-8221-A552D0FF3D4B}" srcId="{A884881F-550E-470E-B401-0BD7F4115797}" destId="{B2856210-7E93-42F1-9AEF-90C312A9BDA2}" srcOrd="2" destOrd="0" parTransId="{AE5EA8BE-75F8-4259-B0B3-728D1E310989}" sibTransId="{43532018-56B4-4D05-9F0C-7C889800A005}"/>
    <dgm:cxn modelId="{CC7905F6-FC11-46D7-991B-5B854A2269B0}" type="presOf" srcId="{CCDB6262-2E6F-403B-B71B-58014D0848DD}" destId="{C8A9BB43-2714-4BFC-90A8-10016C6C371A}" srcOrd="0" destOrd="2" presId="urn:microsoft.com/office/officeart/2005/8/layout/vList6"/>
    <dgm:cxn modelId="{C9D9E866-5904-424C-B048-1DDA8201FC88}" type="presParOf" srcId="{4964E714-47E0-498B-AB3B-5DB28E4BA7DD}" destId="{219E9B8B-D2CE-4D73-964B-5167D6779078}" srcOrd="0" destOrd="0" presId="urn:microsoft.com/office/officeart/2005/8/layout/vList6"/>
    <dgm:cxn modelId="{6D73768E-C9D5-42BC-BA10-C7E58BE9A017}" type="presParOf" srcId="{219E9B8B-D2CE-4D73-964B-5167D6779078}" destId="{9A696A8B-E98F-40FD-813B-D704C87A01EA}" srcOrd="0" destOrd="0" presId="urn:microsoft.com/office/officeart/2005/8/layout/vList6"/>
    <dgm:cxn modelId="{A1126CB2-F97A-481A-87D5-7867F1B45B43}" type="presParOf" srcId="{219E9B8B-D2CE-4D73-964B-5167D6779078}" destId="{C8A9BB43-2714-4BFC-90A8-10016C6C371A}" srcOrd="1" destOrd="0" presId="urn:microsoft.com/office/officeart/2005/8/layout/vList6"/>
    <dgm:cxn modelId="{8B9613A6-0C3B-4511-B29C-E135EF37C1F9}" type="presParOf" srcId="{4964E714-47E0-498B-AB3B-5DB28E4BA7DD}" destId="{74ACD8A1-2385-4C61-865F-3ABF19CE4946}" srcOrd="1" destOrd="0" presId="urn:microsoft.com/office/officeart/2005/8/layout/vList6"/>
    <dgm:cxn modelId="{22DECD16-2D52-4F8E-8343-5B0FF2117038}" type="presParOf" srcId="{4964E714-47E0-498B-AB3B-5DB28E4BA7DD}" destId="{6F4B7DB3-AB6D-4CA6-BDE0-81E219AB29D7}" srcOrd="2" destOrd="0" presId="urn:microsoft.com/office/officeart/2005/8/layout/vList6"/>
    <dgm:cxn modelId="{974EDA86-DE3E-4C98-A6E8-31C68CF492CA}" type="presParOf" srcId="{6F4B7DB3-AB6D-4CA6-BDE0-81E219AB29D7}" destId="{1748D0AE-14D1-43BD-A938-617BDA9E3B85}" srcOrd="0" destOrd="0" presId="urn:microsoft.com/office/officeart/2005/8/layout/vList6"/>
    <dgm:cxn modelId="{FFD81030-4789-4C85-81E4-145EE72B5B16}" type="presParOf" srcId="{6F4B7DB3-AB6D-4CA6-BDE0-81E219AB29D7}" destId="{CBDB50C2-6748-4210-9EA5-CFCE42674C3B}"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B79CE9-00B6-4541-8305-46BFD65999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7B91A9C9-E04C-4565-8ABE-7D4354C567FD}">
      <dgm:prSet phldrT="[Texto]" custT="1"/>
      <dgm:spPr>
        <a:solidFill>
          <a:schemeClr val="accent1">
            <a:lumMod val="60000"/>
            <a:lumOff val="40000"/>
          </a:schemeClr>
        </a:solidFill>
      </dgm:spPr>
      <dgm:t>
        <a:bodyPr/>
        <a:lstStyle/>
        <a:p>
          <a:r>
            <a:rPr lang="es-ES" sz="1600" b="1" dirty="0">
              <a:solidFill>
                <a:schemeClr val="tx1"/>
              </a:solidFill>
            </a:rPr>
            <a:t>Gestión adecuada de abastecimiento de los PF, DM y PS con requerimientos y atención de los mismos de manera oportuna</a:t>
          </a:r>
        </a:p>
      </dgm:t>
    </dgm:pt>
    <dgm:pt modelId="{3650E5EE-74A5-451C-A218-CD15CFE2CA11}" type="parTrans" cxnId="{DF0FE957-A038-401B-A02D-E2316BB9FE2E}">
      <dgm:prSet/>
      <dgm:spPr/>
      <dgm:t>
        <a:bodyPr/>
        <a:lstStyle/>
        <a:p>
          <a:endParaRPr lang="es-ES" sz="1600"/>
        </a:p>
      </dgm:t>
    </dgm:pt>
    <dgm:pt modelId="{E1B11DFE-1BBD-4C2C-8794-8E48BA195B32}" type="sibTrans" cxnId="{DF0FE957-A038-401B-A02D-E2316BB9FE2E}">
      <dgm:prSet/>
      <dgm:spPr/>
      <dgm:t>
        <a:bodyPr/>
        <a:lstStyle/>
        <a:p>
          <a:endParaRPr lang="es-ES" sz="1600"/>
        </a:p>
      </dgm:t>
    </dgm:pt>
    <dgm:pt modelId="{3FE83F62-2C26-4858-B9D6-1673069BA764}">
      <dgm:prSet phldrT="[Texto]" custT="1"/>
      <dgm:spPr>
        <a:solidFill>
          <a:schemeClr val="accent2">
            <a:lumMod val="60000"/>
            <a:lumOff val="40000"/>
          </a:schemeClr>
        </a:solidFill>
      </dgm:spPr>
      <dgm:t>
        <a:bodyPr/>
        <a:lstStyle/>
        <a:p>
          <a:r>
            <a:rPr lang="es-ES" sz="1600" b="1" dirty="0">
              <a:solidFill>
                <a:schemeClr val="tx1"/>
              </a:solidFill>
            </a:rPr>
            <a:t>Mejorar la coordinación por parte de DEMID con responsables de SISMED de Redes de Salud e IPRESS para la distribución, abastecimiento y rotación de los medicamentos e insumos</a:t>
          </a:r>
        </a:p>
      </dgm:t>
    </dgm:pt>
    <dgm:pt modelId="{821DD1E9-164D-438C-B0DF-D69F3C4D5808}" type="parTrans" cxnId="{1B6F3DBC-43FE-45DE-8860-339A2DEC0E53}">
      <dgm:prSet/>
      <dgm:spPr/>
      <dgm:t>
        <a:bodyPr/>
        <a:lstStyle/>
        <a:p>
          <a:endParaRPr lang="es-ES" sz="1600"/>
        </a:p>
      </dgm:t>
    </dgm:pt>
    <dgm:pt modelId="{03B23EFD-17AA-4F7B-AB8F-C74003EE193A}" type="sibTrans" cxnId="{1B6F3DBC-43FE-45DE-8860-339A2DEC0E53}">
      <dgm:prSet/>
      <dgm:spPr/>
      <dgm:t>
        <a:bodyPr/>
        <a:lstStyle/>
        <a:p>
          <a:endParaRPr lang="es-ES" sz="1600"/>
        </a:p>
      </dgm:t>
    </dgm:pt>
    <dgm:pt modelId="{A5C28B35-28E4-4EAA-AB2B-B684727F561A}">
      <dgm:prSet phldrT="[Texto]" custT="1"/>
      <dgm:spPr>
        <a:solidFill>
          <a:schemeClr val="accent4">
            <a:lumMod val="40000"/>
            <a:lumOff val="60000"/>
          </a:schemeClr>
        </a:solidFill>
      </dgm:spPr>
      <dgm:t>
        <a:bodyPr/>
        <a:lstStyle/>
        <a:p>
          <a:r>
            <a:rPr lang="es-ES" sz="1600" b="1" dirty="0">
              <a:solidFill>
                <a:schemeClr val="tx1"/>
              </a:solidFill>
            </a:rPr>
            <a:t>Gestión de la calidad (GERESA y Redes de Salud), adecuada prescripción de acuerdo a as Normas Técnicas, Guías de Práctica Clínica y Protocolos de atención </a:t>
          </a:r>
        </a:p>
      </dgm:t>
    </dgm:pt>
    <dgm:pt modelId="{6C65B98A-0492-459E-98FF-33620A99BF12}" type="parTrans" cxnId="{87514580-B5C0-419D-A428-08F3FECF3616}">
      <dgm:prSet/>
      <dgm:spPr/>
      <dgm:t>
        <a:bodyPr/>
        <a:lstStyle/>
        <a:p>
          <a:endParaRPr lang="es-ES" sz="1600"/>
        </a:p>
      </dgm:t>
    </dgm:pt>
    <dgm:pt modelId="{0453E4F9-919B-4956-A7DB-91511285921D}" type="sibTrans" cxnId="{87514580-B5C0-419D-A428-08F3FECF3616}">
      <dgm:prSet/>
      <dgm:spPr/>
      <dgm:t>
        <a:bodyPr/>
        <a:lstStyle/>
        <a:p>
          <a:endParaRPr lang="es-ES" sz="1600"/>
        </a:p>
      </dgm:t>
    </dgm:pt>
    <dgm:pt modelId="{206B5650-F681-44F8-9678-3EF0CF7634E0}" type="pres">
      <dgm:prSet presAssocID="{A5B79CE9-00B6-4541-8305-46BFD6599998}" presName="linear" presStyleCnt="0">
        <dgm:presLayoutVars>
          <dgm:dir/>
          <dgm:animLvl val="lvl"/>
          <dgm:resizeHandles val="exact"/>
        </dgm:presLayoutVars>
      </dgm:prSet>
      <dgm:spPr/>
    </dgm:pt>
    <dgm:pt modelId="{D58F6C38-D209-475D-B303-A174E3E480A0}" type="pres">
      <dgm:prSet presAssocID="{7B91A9C9-E04C-4565-8ABE-7D4354C567FD}" presName="parentLin" presStyleCnt="0"/>
      <dgm:spPr/>
    </dgm:pt>
    <dgm:pt modelId="{03D20BF1-F325-431B-8B35-922F0987CFFC}" type="pres">
      <dgm:prSet presAssocID="{7B91A9C9-E04C-4565-8ABE-7D4354C567FD}" presName="parentLeftMargin" presStyleLbl="node1" presStyleIdx="0" presStyleCnt="3"/>
      <dgm:spPr/>
    </dgm:pt>
    <dgm:pt modelId="{505E2845-E37E-4098-ADD5-AA3CD91AF12C}" type="pres">
      <dgm:prSet presAssocID="{7B91A9C9-E04C-4565-8ABE-7D4354C567FD}" presName="parentText" presStyleLbl="node1" presStyleIdx="0" presStyleCnt="3" custLinFactNeighborY="3011">
        <dgm:presLayoutVars>
          <dgm:chMax val="0"/>
          <dgm:bulletEnabled val="1"/>
        </dgm:presLayoutVars>
      </dgm:prSet>
      <dgm:spPr/>
    </dgm:pt>
    <dgm:pt modelId="{E22B8FA3-8D6B-4384-AA6B-FF4539B28B9A}" type="pres">
      <dgm:prSet presAssocID="{7B91A9C9-E04C-4565-8ABE-7D4354C567FD}" presName="negativeSpace" presStyleCnt="0"/>
      <dgm:spPr/>
    </dgm:pt>
    <dgm:pt modelId="{EB7F35D5-9D94-471A-A42C-DEA1237E05DC}" type="pres">
      <dgm:prSet presAssocID="{7B91A9C9-E04C-4565-8ABE-7D4354C567FD}" presName="childText" presStyleLbl="conFgAcc1" presStyleIdx="0" presStyleCnt="3">
        <dgm:presLayoutVars>
          <dgm:bulletEnabled val="1"/>
        </dgm:presLayoutVars>
      </dgm:prSet>
      <dgm:spPr/>
    </dgm:pt>
    <dgm:pt modelId="{7438ABB7-A4C7-428D-A2C6-567493067009}" type="pres">
      <dgm:prSet presAssocID="{E1B11DFE-1BBD-4C2C-8794-8E48BA195B32}" presName="spaceBetweenRectangles" presStyleCnt="0"/>
      <dgm:spPr/>
    </dgm:pt>
    <dgm:pt modelId="{48346558-8AB7-444F-928C-955C207B4AF4}" type="pres">
      <dgm:prSet presAssocID="{3FE83F62-2C26-4858-B9D6-1673069BA764}" presName="parentLin" presStyleCnt="0"/>
      <dgm:spPr/>
    </dgm:pt>
    <dgm:pt modelId="{EAD4E98C-0AF2-43CF-9ADA-44940D51754E}" type="pres">
      <dgm:prSet presAssocID="{3FE83F62-2C26-4858-B9D6-1673069BA764}" presName="parentLeftMargin" presStyleLbl="node1" presStyleIdx="0" presStyleCnt="3"/>
      <dgm:spPr/>
    </dgm:pt>
    <dgm:pt modelId="{55DB83B3-362A-470E-8250-AF7FB7914980}" type="pres">
      <dgm:prSet presAssocID="{3FE83F62-2C26-4858-B9D6-1673069BA764}" presName="parentText" presStyleLbl="node1" presStyleIdx="1" presStyleCnt="3" custScaleX="116538">
        <dgm:presLayoutVars>
          <dgm:chMax val="0"/>
          <dgm:bulletEnabled val="1"/>
        </dgm:presLayoutVars>
      </dgm:prSet>
      <dgm:spPr/>
    </dgm:pt>
    <dgm:pt modelId="{5E184952-0E05-40EB-A53E-A266FEC76F32}" type="pres">
      <dgm:prSet presAssocID="{3FE83F62-2C26-4858-B9D6-1673069BA764}" presName="negativeSpace" presStyleCnt="0"/>
      <dgm:spPr/>
    </dgm:pt>
    <dgm:pt modelId="{2B130970-4108-48C0-AE41-591BF49806D0}" type="pres">
      <dgm:prSet presAssocID="{3FE83F62-2C26-4858-B9D6-1673069BA764}" presName="childText" presStyleLbl="conFgAcc1" presStyleIdx="1" presStyleCnt="3">
        <dgm:presLayoutVars>
          <dgm:bulletEnabled val="1"/>
        </dgm:presLayoutVars>
      </dgm:prSet>
      <dgm:spPr/>
    </dgm:pt>
    <dgm:pt modelId="{FC11BBE8-25C8-4760-BA92-37659232FD81}" type="pres">
      <dgm:prSet presAssocID="{03B23EFD-17AA-4F7B-AB8F-C74003EE193A}" presName="spaceBetweenRectangles" presStyleCnt="0"/>
      <dgm:spPr/>
    </dgm:pt>
    <dgm:pt modelId="{648D53B9-D504-4120-A8D9-3A85D042AB86}" type="pres">
      <dgm:prSet presAssocID="{A5C28B35-28E4-4EAA-AB2B-B684727F561A}" presName="parentLin" presStyleCnt="0"/>
      <dgm:spPr/>
    </dgm:pt>
    <dgm:pt modelId="{1D488F61-24ED-41B9-9C52-AE9CBB9ECE24}" type="pres">
      <dgm:prSet presAssocID="{A5C28B35-28E4-4EAA-AB2B-B684727F561A}" presName="parentLeftMargin" presStyleLbl="node1" presStyleIdx="1" presStyleCnt="3"/>
      <dgm:spPr/>
    </dgm:pt>
    <dgm:pt modelId="{320D01E1-704B-4203-8D2D-EBB3048AE009}" type="pres">
      <dgm:prSet presAssocID="{A5C28B35-28E4-4EAA-AB2B-B684727F561A}" presName="parentText" presStyleLbl="node1" presStyleIdx="2" presStyleCnt="3" custScaleX="138297">
        <dgm:presLayoutVars>
          <dgm:chMax val="0"/>
          <dgm:bulletEnabled val="1"/>
        </dgm:presLayoutVars>
      </dgm:prSet>
      <dgm:spPr/>
    </dgm:pt>
    <dgm:pt modelId="{D645BE1F-2E6B-4528-9645-CA4289DA541E}" type="pres">
      <dgm:prSet presAssocID="{A5C28B35-28E4-4EAA-AB2B-B684727F561A}" presName="negativeSpace" presStyleCnt="0"/>
      <dgm:spPr/>
    </dgm:pt>
    <dgm:pt modelId="{BEA2881D-8DB8-4369-86A1-DAB26993038B}" type="pres">
      <dgm:prSet presAssocID="{A5C28B35-28E4-4EAA-AB2B-B684727F561A}" presName="childText" presStyleLbl="conFgAcc1" presStyleIdx="2" presStyleCnt="3">
        <dgm:presLayoutVars>
          <dgm:bulletEnabled val="1"/>
        </dgm:presLayoutVars>
      </dgm:prSet>
      <dgm:spPr/>
    </dgm:pt>
  </dgm:ptLst>
  <dgm:cxnLst>
    <dgm:cxn modelId="{50935C13-2BEB-4EFA-9268-8AE874398DF9}" type="presOf" srcId="{3FE83F62-2C26-4858-B9D6-1673069BA764}" destId="{EAD4E98C-0AF2-43CF-9ADA-44940D51754E}" srcOrd="0" destOrd="0" presId="urn:microsoft.com/office/officeart/2005/8/layout/list1"/>
    <dgm:cxn modelId="{9E5EDB30-5FED-4B05-92D7-5B787D46D616}" type="presOf" srcId="{3FE83F62-2C26-4858-B9D6-1673069BA764}" destId="{55DB83B3-362A-470E-8250-AF7FB7914980}" srcOrd="1" destOrd="0" presId="urn:microsoft.com/office/officeart/2005/8/layout/list1"/>
    <dgm:cxn modelId="{9C4ACA35-E40A-4CCB-B25A-F2A14FB89BDA}" type="presOf" srcId="{A5B79CE9-00B6-4541-8305-46BFD6599998}" destId="{206B5650-F681-44F8-9678-3EF0CF7634E0}" srcOrd="0" destOrd="0" presId="urn:microsoft.com/office/officeart/2005/8/layout/list1"/>
    <dgm:cxn modelId="{DF0FE957-A038-401B-A02D-E2316BB9FE2E}" srcId="{A5B79CE9-00B6-4541-8305-46BFD6599998}" destId="{7B91A9C9-E04C-4565-8ABE-7D4354C567FD}" srcOrd="0" destOrd="0" parTransId="{3650E5EE-74A5-451C-A218-CD15CFE2CA11}" sibTransId="{E1B11DFE-1BBD-4C2C-8794-8E48BA195B32}"/>
    <dgm:cxn modelId="{CC6AB579-4CA7-498B-89C5-434279502293}" type="presOf" srcId="{A5C28B35-28E4-4EAA-AB2B-B684727F561A}" destId="{1D488F61-24ED-41B9-9C52-AE9CBB9ECE24}" srcOrd="0" destOrd="0" presId="urn:microsoft.com/office/officeart/2005/8/layout/list1"/>
    <dgm:cxn modelId="{87514580-B5C0-419D-A428-08F3FECF3616}" srcId="{A5B79CE9-00B6-4541-8305-46BFD6599998}" destId="{A5C28B35-28E4-4EAA-AB2B-B684727F561A}" srcOrd="2" destOrd="0" parTransId="{6C65B98A-0492-459E-98FF-33620A99BF12}" sibTransId="{0453E4F9-919B-4956-A7DB-91511285921D}"/>
    <dgm:cxn modelId="{1B3D088C-7054-45FB-A5DB-9BFFF74F6195}" type="presOf" srcId="{7B91A9C9-E04C-4565-8ABE-7D4354C567FD}" destId="{03D20BF1-F325-431B-8B35-922F0987CFFC}" srcOrd="0" destOrd="0" presId="urn:microsoft.com/office/officeart/2005/8/layout/list1"/>
    <dgm:cxn modelId="{160F099F-1AE5-476C-B3E5-69FF6EFB1F5A}" type="presOf" srcId="{7B91A9C9-E04C-4565-8ABE-7D4354C567FD}" destId="{505E2845-E37E-4098-ADD5-AA3CD91AF12C}" srcOrd="1" destOrd="0" presId="urn:microsoft.com/office/officeart/2005/8/layout/list1"/>
    <dgm:cxn modelId="{1B6F3DBC-43FE-45DE-8860-339A2DEC0E53}" srcId="{A5B79CE9-00B6-4541-8305-46BFD6599998}" destId="{3FE83F62-2C26-4858-B9D6-1673069BA764}" srcOrd="1" destOrd="0" parTransId="{821DD1E9-164D-438C-B0DF-D69F3C4D5808}" sibTransId="{03B23EFD-17AA-4F7B-AB8F-C74003EE193A}"/>
    <dgm:cxn modelId="{054B65BE-44C5-40CF-AC13-8D8075A5FE7F}" type="presOf" srcId="{A5C28B35-28E4-4EAA-AB2B-B684727F561A}" destId="{320D01E1-704B-4203-8D2D-EBB3048AE009}" srcOrd="1" destOrd="0" presId="urn:microsoft.com/office/officeart/2005/8/layout/list1"/>
    <dgm:cxn modelId="{912127AD-7269-4FC8-97A0-B1EA4440B9D7}" type="presParOf" srcId="{206B5650-F681-44F8-9678-3EF0CF7634E0}" destId="{D58F6C38-D209-475D-B303-A174E3E480A0}" srcOrd="0" destOrd="0" presId="urn:microsoft.com/office/officeart/2005/8/layout/list1"/>
    <dgm:cxn modelId="{6965AE13-4977-43FF-80E6-A07957C7EA9C}" type="presParOf" srcId="{D58F6C38-D209-475D-B303-A174E3E480A0}" destId="{03D20BF1-F325-431B-8B35-922F0987CFFC}" srcOrd="0" destOrd="0" presId="urn:microsoft.com/office/officeart/2005/8/layout/list1"/>
    <dgm:cxn modelId="{E78E390A-35EF-4A9C-8334-FCAC07C35F7B}" type="presParOf" srcId="{D58F6C38-D209-475D-B303-A174E3E480A0}" destId="{505E2845-E37E-4098-ADD5-AA3CD91AF12C}" srcOrd="1" destOrd="0" presId="urn:microsoft.com/office/officeart/2005/8/layout/list1"/>
    <dgm:cxn modelId="{F67259C6-27DD-4306-AD8C-05572B307ED6}" type="presParOf" srcId="{206B5650-F681-44F8-9678-3EF0CF7634E0}" destId="{E22B8FA3-8D6B-4384-AA6B-FF4539B28B9A}" srcOrd="1" destOrd="0" presId="urn:microsoft.com/office/officeart/2005/8/layout/list1"/>
    <dgm:cxn modelId="{E88A0F1E-A7B0-4D2D-9E56-D0055272F60C}" type="presParOf" srcId="{206B5650-F681-44F8-9678-3EF0CF7634E0}" destId="{EB7F35D5-9D94-471A-A42C-DEA1237E05DC}" srcOrd="2" destOrd="0" presId="urn:microsoft.com/office/officeart/2005/8/layout/list1"/>
    <dgm:cxn modelId="{FB8AD9BB-9A52-4C1A-91D6-7197B50F4199}" type="presParOf" srcId="{206B5650-F681-44F8-9678-3EF0CF7634E0}" destId="{7438ABB7-A4C7-428D-A2C6-567493067009}" srcOrd="3" destOrd="0" presId="urn:microsoft.com/office/officeart/2005/8/layout/list1"/>
    <dgm:cxn modelId="{4F7DE864-00BA-4A48-861A-AC7E667ABEF8}" type="presParOf" srcId="{206B5650-F681-44F8-9678-3EF0CF7634E0}" destId="{48346558-8AB7-444F-928C-955C207B4AF4}" srcOrd="4" destOrd="0" presId="urn:microsoft.com/office/officeart/2005/8/layout/list1"/>
    <dgm:cxn modelId="{C26DF124-0E66-4B94-A87B-0CAE88542AFE}" type="presParOf" srcId="{48346558-8AB7-444F-928C-955C207B4AF4}" destId="{EAD4E98C-0AF2-43CF-9ADA-44940D51754E}" srcOrd="0" destOrd="0" presId="urn:microsoft.com/office/officeart/2005/8/layout/list1"/>
    <dgm:cxn modelId="{5066D7A5-A35D-4C31-9F36-CE297701B36A}" type="presParOf" srcId="{48346558-8AB7-444F-928C-955C207B4AF4}" destId="{55DB83B3-362A-470E-8250-AF7FB7914980}" srcOrd="1" destOrd="0" presId="urn:microsoft.com/office/officeart/2005/8/layout/list1"/>
    <dgm:cxn modelId="{1AEFA5F3-6542-46D7-BC8E-9911BC6DC1F2}" type="presParOf" srcId="{206B5650-F681-44F8-9678-3EF0CF7634E0}" destId="{5E184952-0E05-40EB-A53E-A266FEC76F32}" srcOrd="5" destOrd="0" presId="urn:microsoft.com/office/officeart/2005/8/layout/list1"/>
    <dgm:cxn modelId="{0BCAD37C-8B5A-4EA2-90E0-180895FBF313}" type="presParOf" srcId="{206B5650-F681-44F8-9678-3EF0CF7634E0}" destId="{2B130970-4108-48C0-AE41-591BF49806D0}" srcOrd="6" destOrd="0" presId="urn:microsoft.com/office/officeart/2005/8/layout/list1"/>
    <dgm:cxn modelId="{6810C248-75A0-410B-A7A2-83485348449D}" type="presParOf" srcId="{206B5650-F681-44F8-9678-3EF0CF7634E0}" destId="{FC11BBE8-25C8-4760-BA92-37659232FD81}" srcOrd="7" destOrd="0" presId="urn:microsoft.com/office/officeart/2005/8/layout/list1"/>
    <dgm:cxn modelId="{988F838E-D2B5-4FD2-AD82-994F553F53D8}" type="presParOf" srcId="{206B5650-F681-44F8-9678-3EF0CF7634E0}" destId="{648D53B9-D504-4120-A8D9-3A85D042AB86}" srcOrd="8" destOrd="0" presId="urn:microsoft.com/office/officeart/2005/8/layout/list1"/>
    <dgm:cxn modelId="{CCF93CEE-78E6-4811-B336-D6312703E4B6}" type="presParOf" srcId="{648D53B9-D504-4120-A8D9-3A85D042AB86}" destId="{1D488F61-24ED-41B9-9C52-AE9CBB9ECE24}" srcOrd="0" destOrd="0" presId="urn:microsoft.com/office/officeart/2005/8/layout/list1"/>
    <dgm:cxn modelId="{4D950414-F473-49F9-9CC9-5927DEF1EE51}" type="presParOf" srcId="{648D53B9-D504-4120-A8D9-3A85D042AB86}" destId="{320D01E1-704B-4203-8D2D-EBB3048AE009}" srcOrd="1" destOrd="0" presId="urn:microsoft.com/office/officeart/2005/8/layout/list1"/>
    <dgm:cxn modelId="{B9F704DB-4EA7-4A86-9FD4-C398A44F1DA0}" type="presParOf" srcId="{206B5650-F681-44F8-9678-3EF0CF7634E0}" destId="{D645BE1F-2E6B-4528-9645-CA4289DA541E}" srcOrd="9" destOrd="0" presId="urn:microsoft.com/office/officeart/2005/8/layout/list1"/>
    <dgm:cxn modelId="{E65AEFAD-ECA5-444E-B656-0B9ECB51F875}" type="presParOf" srcId="{206B5650-F681-44F8-9678-3EF0CF7634E0}" destId="{BEA2881D-8DB8-4369-86A1-DAB26993038B}"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9FD43F-9690-406F-9DC9-291B257C6C2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CFED019-3C83-410C-8FE6-70AD5F16A625}">
      <dgm:prSet phldrT="[Texto]" custT="1"/>
      <dgm:spPr>
        <a:solidFill>
          <a:schemeClr val="accent4">
            <a:lumMod val="60000"/>
            <a:lumOff val="40000"/>
          </a:schemeClr>
        </a:solidFill>
      </dgm:spPr>
      <dgm:t>
        <a:bodyPr/>
        <a:lstStyle/>
        <a:p>
          <a:r>
            <a:rPr lang="es-ES" sz="1600" b="1" dirty="0">
              <a:solidFill>
                <a:schemeClr val="tx1"/>
              </a:solidFill>
              <a:effectLst/>
            </a:rPr>
            <a:t>En </a:t>
          </a:r>
          <a:r>
            <a:rPr lang="es-ES" sz="1600" b="1" dirty="0">
              <a:solidFill>
                <a:srgbClr val="FF0000"/>
              </a:solidFill>
              <a:effectLst/>
            </a:rPr>
            <a:t>primera fase</a:t>
          </a:r>
          <a:r>
            <a:rPr lang="es-ES" sz="1600" b="1" dirty="0">
              <a:solidFill>
                <a:schemeClr val="tx1"/>
              </a:solidFill>
              <a:effectLst/>
            </a:rPr>
            <a:t>, una evaluación de los FUAs, que superen las reglas de consistencia, de las prestaciones otorgadas a los afiliados SIS con cobertura total (PEAS + Planes complementarios). Esta evaluación comprende a las Unidades Ejecutoras: IPRESS del primer, segundo y tercer nivel de atención. </a:t>
          </a:r>
          <a:endParaRPr lang="es-ES" sz="1600" b="1" dirty="0">
            <a:solidFill>
              <a:schemeClr val="tx1"/>
            </a:solidFill>
          </a:endParaRPr>
        </a:p>
      </dgm:t>
    </dgm:pt>
    <dgm:pt modelId="{400F4F99-69EC-4D4C-B33E-1741183DFA90}" type="parTrans" cxnId="{ECD167AE-40C4-428E-A1FA-CCE939372F71}">
      <dgm:prSet/>
      <dgm:spPr/>
      <dgm:t>
        <a:bodyPr/>
        <a:lstStyle/>
        <a:p>
          <a:endParaRPr lang="es-ES" sz="2800" b="1"/>
        </a:p>
      </dgm:t>
    </dgm:pt>
    <dgm:pt modelId="{BBFDD06E-25E9-40F1-A18B-BB7013D5892A}" type="sibTrans" cxnId="{ECD167AE-40C4-428E-A1FA-CCE939372F71}">
      <dgm:prSet/>
      <dgm:spPr/>
      <dgm:t>
        <a:bodyPr/>
        <a:lstStyle/>
        <a:p>
          <a:endParaRPr lang="es-ES" sz="2800" b="1"/>
        </a:p>
      </dgm:t>
    </dgm:pt>
    <dgm:pt modelId="{574610CF-3028-4CD5-B4E8-7C1B5FAEEA29}">
      <dgm:prSet phldrT="[Texto]" custT="1"/>
      <dgm:spPr>
        <a:solidFill>
          <a:schemeClr val="accent6">
            <a:lumMod val="20000"/>
            <a:lumOff val="80000"/>
          </a:schemeClr>
        </a:solidFill>
      </dgm:spPr>
      <dgm:t>
        <a:bodyPr/>
        <a:lstStyle/>
        <a:p>
          <a:r>
            <a:rPr lang="es-ES" sz="1600" b="1" dirty="0">
              <a:solidFill>
                <a:schemeClr val="tx1"/>
              </a:solidFill>
              <a:effectLst/>
            </a:rPr>
            <a:t>Están excluidos de la evaluación por Base de Datos los medicamentos e insumos médicos contenidos en el Anexo N° 01-A publicado en la Página Web del SIS**. </a:t>
          </a:r>
          <a:endParaRPr lang="es-ES" sz="1600" b="1" dirty="0">
            <a:solidFill>
              <a:schemeClr val="tx1"/>
            </a:solidFill>
          </a:endParaRPr>
        </a:p>
      </dgm:t>
    </dgm:pt>
    <dgm:pt modelId="{AB179901-6861-4C4E-A11B-6568062844AF}" type="parTrans" cxnId="{4834ED8A-033B-4128-8B9B-7EA1342AFE89}">
      <dgm:prSet/>
      <dgm:spPr/>
      <dgm:t>
        <a:bodyPr/>
        <a:lstStyle/>
        <a:p>
          <a:endParaRPr lang="es-ES" sz="2800" b="1"/>
        </a:p>
      </dgm:t>
    </dgm:pt>
    <dgm:pt modelId="{BCD9B12C-DD2D-4C48-A4C0-FC92D9B3853E}" type="sibTrans" cxnId="{4834ED8A-033B-4128-8B9B-7EA1342AFE89}">
      <dgm:prSet/>
      <dgm:spPr/>
      <dgm:t>
        <a:bodyPr/>
        <a:lstStyle/>
        <a:p>
          <a:endParaRPr lang="es-ES" sz="2800" b="1"/>
        </a:p>
      </dgm:t>
    </dgm:pt>
    <dgm:pt modelId="{B5477CC5-CD2C-429B-8B85-2FCEC0B2C28B}">
      <dgm:prSet custT="1"/>
      <dgm:spPr>
        <a:solidFill>
          <a:schemeClr val="accent4">
            <a:lumMod val="60000"/>
            <a:lumOff val="40000"/>
          </a:schemeClr>
        </a:solidFill>
      </dgm:spPr>
      <dgm:t>
        <a:bodyPr/>
        <a:lstStyle/>
        <a:p>
          <a:r>
            <a:rPr lang="es-ES" sz="1800" b="1" dirty="0">
              <a:solidFill>
                <a:schemeClr val="tx1"/>
              </a:solidFill>
              <a:effectLst/>
            </a:rPr>
            <a:t>La meta de cumplimiento del Indicador para el periodo del año 2025 es de </a:t>
          </a:r>
          <a:r>
            <a:rPr lang="es-ES" sz="2800" b="1" dirty="0">
              <a:solidFill>
                <a:srgbClr val="FF0000"/>
              </a:solidFill>
              <a:effectLst/>
            </a:rPr>
            <a:t>95%.  </a:t>
          </a:r>
          <a:endParaRPr lang="en-US" sz="2800" b="1" dirty="0">
            <a:solidFill>
              <a:srgbClr val="FF0000"/>
            </a:solidFill>
            <a:effectLst/>
            <a:latin typeface="Times New Roman" panose="02020603050405020304" pitchFamily="18" charset="0"/>
            <a:ea typeface="Times New Roman" panose="02020603050405020304" pitchFamily="18" charset="0"/>
          </a:endParaRPr>
        </a:p>
      </dgm:t>
    </dgm:pt>
    <dgm:pt modelId="{E31C2BC4-6ABB-49CA-88CE-B9847879E818}" type="parTrans" cxnId="{44BA9FA7-EC12-4125-AC37-B0F068E39962}">
      <dgm:prSet/>
      <dgm:spPr/>
      <dgm:t>
        <a:bodyPr/>
        <a:lstStyle/>
        <a:p>
          <a:endParaRPr lang="es-ES" sz="2800" b="1"/>
        </a:p>
      </dgm:t>
    </dgm:pt>
    <dgm:pt modelId="{48943E35-390A-4EAB-84D3-18051C886002}" type="sibTrans" cxnId="{44BA9FA7-EC12-4125-AC37-B0F068E39962}">
      <dgm:prSet/>
      <dgm:spPr/>
      <dgm:t>
        <a:bodyPr/>
        <a:lstStyle/>
        <a:p>
          <a:endParaRPr lang="es-ES" sz="2800" b="1"/>
        </a:p>
      </dgm:t>
    </dgm:pt>
    <dgm:pt modelId="{3E95C4B4-4E24-4084-B983-C972B8B9B1FD}">
      <dgm:prSet custT="1"/>
      <dgm:spPr>
        <a:solidFill>
          <a:schemeClr val="accent4">
            <a:lumMod val="60000"/>
            <a:lumOff val="40000"/>
          </a:schemeClr>
        </a:solidFill>
      </dgm:spPr>
      <dgm:t>
        <a:bodyPr/>
        <a:lstStyle/>
        <a:p>
          <a:r>
            <a:rPr lang="es-ES" sz="1600" b="1" dirty="0">
              <a:solidFill>
                <a:schemeClr val="tx1"/>
              </a:solidFill>
              <a:effectLst/>
            </a:rPr>
            <a:t>En segunda fase*, la OGTI seleccionará de manera aleatoria una muestra no menor a 50 FUAS de cada Unidad Ejecutora que haya alcanzado la meta del indicador en la primera fase, las cuales serán objeto de control posterior por parte de las GMR/UDR según su jurisdicción, quienes darán cuenta de los resultados a la Gerencia del Asegurado. La evaluación de la segunda fase se realizará de acuerdo a los lineamientos de la Guía Operacional elaborada por la Gerencia del Asegurado</a:t>
          </a:r>
          <a:endParaRPr lang="en-US" sz="1600" b="1" dirty="0">
            <a:solidFill>
              <a:schemeClr val="tx1"/>
            </a:solidFill>
          </a:endParaRPr>
        </a:p>
      </dgm:t>
    </dgm:pt>
    <dgm:pt modelId="{EBA5AABC-88EC-473D-B41D-D0CE7262817A}" type="parTrans" cxnId="{B5F0E3AD-5F2D-4FF6-875E-C2E983E0D5EF}">
      <dgm:prSet/>
      <dgm:spPr/>
      <dgm:t>
        <a:bodyPr/>
        <a:lstStyle/>
        <a:p>
          <a:endParaRPr lang="es-ES" sz="2800" b="1"/>
        </a:p>
      </dgm:t>
    </dgm:pt>
    <dgm:pt modelId="{29F37F0B-C4B9-451D-8CFE-2465ED92EBC3}" type="sibTrans" cxnId="{B5F0E3AD-5F2D-4FF6-875E-C2E983E0D5EF}">
      <dgm:prSet/>
      <dgm:spPr/>
      <dgm:t>
        <a:bodyPr/>
        <a:lstStyle/>
        <a:p>
          <a:endParaRPr lang="es-ES" sz="2800" b="1"/>
        </a:p>
      </dgm:t>
    </dgm:pt>
    <dgm:pt modelId="{5F333F36-9710-48BF-BC9A-BAF47EFC1CE2}">
      <dgm:prSet custT="1"/>
      <dgm:spPr>
        <a:solidFill>
          <a:schemeClr val="accent6">
            <a:lumMod val="20000"/>
            <a:lumOff val="80000"/>
          </a:schemeClr>
        </a:solidFill>
      </dgm:spPr>
      <dgm:t>
        <a:bodyPr/>
        <a:lstStyle/>
        <a:p>
          <a:r>
            <a:rPr lang="es-ES" sz="1600" b="1" dirty="0">
              <a:solidFill>
                <a:schemeClr val="tx1"/>
              </a:solidFill>
              <a:effectLst/>
            </a:rPr>
            <a:t>De identificarse inconsistencias en el control posterior, la Unidad Ejecutora involucrada será objeto de un descuento porcentual calculado en base al número total de FUAS considerados en la acción de verificación</a:t>
          </a:r>
          <a:endParaRPr lang="en-US" sz="1600" b="1" dirty="0">
            <a:solidFill>
              <a:schemeClr val="tx1"/>
            </a:solidFill>
          </a:endParaRPr>
        </a:p>
      </dgm:t>
    </dgm:pt>
    <dgm:pt modelId="{8F747BF3-39E4-436B-B39F-621030C86C03}" type="parTrans" cxnId="{FF9C4AF5-9516-47AA-892C-E71B4FF41C77}">
      <dgm:prSet/>
      <dgm:spPr/>
      <dgm:t>
        <a:bodyPr/>
        <a:lstStyle/>
        <a:p>
          <a:endParaRPr lang="es-ES" sz="2800" b="1"/>
        </a:p>
      </dgm:t>
    </dgm:pt>
    <dgm:pt modelId="{8C415058-C1A6-4904-8C36-4DFCDAE835BF}" type="sibTrans" cxnId="{FF9C4AF5-9516-47AA-892C-E71B4FF41C77}">
      <dgm:prSet/>
      <dgm:spPr/>
      <dgm:t>
        <a:bodyPr/>
        <a:lstStyle/>
        <a:p>
          <a:endParaRPr lang="es-ES" sz="2800" b="1"/>
        </a:p>
      </dgm:t>
    </dgm:pt>
    <dgm:pt modelId="{1D2E2796-18C5-4586-B756-9BDC45DD15D1}" type="pres">
      <dgm:prSet presAssocID="{F29FD43F-9690-406F-9DC9-291B257C6C23}" presName="Name0" presStyleCnt="0">
        <dgm:presLayoutVars>
          <dgm:chMax val="7"/>
          <dgm:chPref val="7"/>
          <dgm:dir/>
        </dgm:presLayoutVars>
      </dgm:prSet>
      <dgm:spPr/>
    </dgm:pt>
    <dgm:pt modelId="{D7DF90A9-60EE-4C05-A99F-1E2FAB9866E9}" type="pres">
      <dgm:prSet presAssocID="{F29FD43F-9690-406F-9DC9-291B257C6C23}" presName="Name1" presStyleCnt="0"/>
      <dgm:spPr/>
    </dgm:pt>
    <dgm:pt modelId="{A4DA5FD4-B9BA-4D60-82F9-2CAB5C1732F6}" type="pres">
      <dgm:prSet presAssocID="{F29FD43F-9690-406F-9DC9-291B257C6C23}" presName="cycle" presStyleCnt="0"/>
      <dgm:spPr/>
    </dgm:pt>
    <dgm:pt modelId="{1CF6C5A2-BF2F-40C6-BFEE-68EEC1120DF3}" type="pres">
      <dgm:prSet presAssocID="{F29FD43F-9690-406F-9DC9-291B257C6C23}" presName="srcNode" presStyleLbl="node1" presStyleIdx="0" presStyleCnt="5"/>
      <dgm:spPr/>
    </dgm:pt>
    <dgm:pt modelId="{4E6793DF-22F8-465C-9F2B-75587EE08977}" type="pres">
      <dgm:prSet presAssocID="{F29FD43F-9690-406F-9DC9-291B257C6C23}" presName="conn" presStyleLbl="parChTrans1D2" presStyleIdx="0" presStyleCnt="1"/>
      <dgm:spPr/>
    </dgm:pt>
    <dgm:pt modelId="{DDB8615B-0BAC-4612-91E9-353F91DFC5C1}" type="pres">
      <dgm:prSet presAssocID="{F29FD43F-9690-406F-9DC9-291B257C6C23}" presName="extraNode" presStyleLbl="node1" presStyleIdx="0" presStyleCnt="5"/>
      <dgm:spPr/>
    </dgm:pt>
    <dgm:pt modelId="{5C3660F5-99B6-4C3B-92C2-812FD57BFA51}" type="pres">
      <dgm:prSet presAssocID="{F29FD43F-9690-406F-9DC9-291B257C6C23}" presName="dstNode" presStyleLbl="node1" presStyleIdx="0" presStyleCnt="5"/>
      <dgm:spPr/>
    </dgm:pt>
    <dgm:pt modelId="{85055775-4813-4B38-BFB1-18BA7A635D31}" type="pres">
      <dgm:prSet presAssocID="{ACFED019-3C83-410C-8FE6-70AD5F16A625}" presName="text_1" presStyleLbl="node1" presStyleIdx="0" presStyleCnt="5" custScaleY="131487" custLinFactNeighborX="-249">
        <dgm:presLayoutVars>
          <dgm:bulletEnabled val="1"/>
        </dgm:presLayoutVars>
      </dgm:prSet>
      <dgm:spPr/>
    </dgm:pt>
    <dgm:pt modelId="{A347972D-7257-456C-A5EC-2C5C95CA55D5}" type="pres">
      <dgm:prSet presAssocID="{ACFED019-3C83-410C-8FE6-70AD5F16A625}" presName="accent_1" presStyleCnt="0"/>
      <dgm:spPr/>
    </dgm:pt>
    <dgm:pt modelId="{DA905074-5A17-46B7-B418-5A8073CAE882}" type="pres">
      <dgm:prSet presAssocID="{ACFED019-3C83-410C-8FE6-70AD5F16A625}" presName="accentRepeatNode" presStyleLbl="solidFgAcc1" presStyleIdx="0" presStyleCnt="5"/>
      <dgm:spPr/>
    </dgm:pt>
    <dgm:pt modelId="{CD9EE910-37D5-41CC-B475-2E45DA8272EB}" type="pres">
      <dgm:prSet presAssocID="{574610CF-3028-4CD5-B4E8-7C1B5FAEEA29}" presName="text_2" presStyleLbl="node1" presStyleIdx="1" presStyleCnt="5" custLinFactNeighborY="-14308">
        <dgm:presLayoutVars>
          <dgm:bulletEnabled val="1"/>
        </dgm:presLayoutVars>
      </dgm:prSet>
      <dgm:spPr/>
    </dgm:pt>
    <dgm:pt modelId="{4E490794-0BB4-4E79-9FAD-46649AC68960}" type="pres">
      <dgm:prSet presAssocID="{574610CF-3028-4CD5-B4E8-7C1B5FAEEA29}" presName="accent_2" presStyleCnt="0"/>
      <dgm:spPr/>
    </dgm:pt>
    <dgm:pt modelId="{789FA995-AA2C-44AC-9108-7F861D2F2EE5}" type="pres">
      <dgm:prSet presAssocID="{574610CF-3028-4CD5-B4E8-7C1B5FAEEA29}" presName="accentRepeatNode" presStyleLbl="solidFgAcc1" presStyleIdx="1" presStyleCnt="5"/>
      <dgm:spPr/>
    </dgm:pt>
    <dgm:pt modelId="{2EF66E2A-817A-4630-9E3E-66C6C5F7F75C}" type="pres">
      <dgm:prSet presAssocID="{3E95C4B4-4E24-4084-B983-C972B8B9B1FD}" presName="text_3" presStyleLbl="node1" presStyleIdx="2" presStyleCnt="5" custScaleY="170872" custLinFactNeighborX="-264" custLinFactNeighborY="-1497">
        <dgm:presLayoutVars>
          <dgm:bulletEnabled val="1"/>
        </dgm:presLayoutVars>
      </dgm:prSet>
      <dgm:spPr/>
    </dgm:pt>
    <dgm:pt modelId="{5245B342-5E42-482C-B7E0-16775A9422DF}" type="pres">
      <dgm:prSet presAssocID="{3E95C4B4-4E24-4084-B983-C972B8B9B1FD}" presName="accent_3" presStyleCnt="0"/>
      <dgm:spPr/>
    </dgm:pt>
    <dgm:pt modelId="{44EE09EE-80E2-4EB5-A0D6-0DE9668A14B9}" type="pres">
      <dgm:prSet presAssocID="{3E95C4B4-4E24-4084-B983-C972B8B9B1FD}" presName="accentRepeatNode" presStyleLbl="solidFgAcc1" presStyleIdx="2" presStyleCnt="5"/>
      <dgm:spPr/>
    </dgm:pt>
    <dgm:pt modelId="{A5A99377-D378-44FD-B56C-C7095DE08020}" type="pres">
      <dgm:prSet presAssocID="{5F333F36-9710-48BF-BC9A-BAF47EFC1CE2}" presName="text_4" presStyleLbl="node1" presStyleIdx="3" presStyleCnt="5" custLinFactNeighborY="10220">
        <dgm:presLayoutVars>
          <dgm:bulletEnabled val="1"/>
        </dgm:presLayoutVars>
      </dgm:prSet>
      <dgm:spPr/>
    </dgm:pt>
    <dgm:pt modelId="{F4712FD6-86F0-40CE-A75A-D754FADC6E00}" type="pres">
      <dgm:prSet presAssocID="{5F333F36-9710-48BF-BC9A-BAF47EFC1CE2}" presName="accent_4" presStyleCnt="0"/>
      <dgm:spPr/>
    </dgm:pt>
    <dgm:pt modelId="{6D0504F1-B6AF-48EB-BF77-86086F3E1B63}" type="pres">
      <dgm:prSet presAssocID="{5F333F36-9710-48BF-BC9A-BAF47EFC1CE2}" presName="accentRepeatNode" presStyleLbl="solidFgAcc1" presStyleIdx="3" presStyleCnt="5"/>
      <dgm:spPr/>
    </dgm:pt>
    <dgm:pt modelId="{1983F8F2-BF31-486F-956A-8BBCED7A5E9B}" type="pres">
      <dgm:prSet presAssocID="{B5477CC5-CD2C-429B-8B85-2FCEC0B2C28B}" presName="text_5" presStyleLbl="node1" presStyleIdx="4" presStyleCnt="5">
        <dgm:presLayoutVars>
          <dgm:bulletEnabled val="1"/>
        </dgm:presLayoutVars>
      </dgm:prSet>
      <dgm:spPr/>
    </dgm:pt>
    <dgm:pt modelId="{7E2D4589-F9AA-4DD1-B7CD-AD01AE8114AC}" type="pres">
      <dgm:prSet presAssocID="{B5477CC5-CD2C-429B-8B85-2FCEC0B2C28B}" presName="accent_5" presStyleCnt="0"/>
      <dgm:spPr/>
    </dgm:pt>
    <dgm:pt modelId="{5D500325-89AD-42E3-B892-611E884C6C64}" type="pres">
      <dgm:prSet presAssocID="{B5477CC5-CD2C-429B-8B85-2FCEC0B2C28B}" presName="accentRepeatNode" presStyleLbl="solidFgAcc1" presStyleIdx="4" presStyleCnt="5"/>
      <dgm:spPr/>
    </dgm:pt>
  </dgm:ptLst>
  <dgm:cxnLst>
    <dgm:cxn modelId="{E3A3251E-37DE-4E40-B3D0-6E1816D0BF93}" type="presOf" srcId="{3E95C4B4-4E24-4084-B983-C972B8B9B1FD}" destId="{2EF66E2A-817A-4630-9E3E-66C6C5F7F75C}" srcOrd="0" destOrd="0" presId="urn:microsoft.com/office/officeart/2008/layout/VerticalCurvedList"/>
    <dgm:cxn modelId="{68105C4F-FC12-4914-AE73-F08282D9C4AB}" type="presOf" srcId="{ACFED019-3C83-410C-8FE6-70AD5F16A625}" destId="{85055775-4813-4B38-BFB1-18BA7A635D31}" srcOrd="0" destOrd="0" presId="urn:microsoft.com/office/officeart/2008/layout/VerticalCurvedList"/>
    <dgm:cxn modelId="{5C4A887B-3CF8-4B29-8481-4F86448C264B}" type="presOf" srcId="{B5477CC5-CD2C-429B-8B85-2FCEC0B2C28B}" destId="{1983F8F2-BF31-486F-956A-8BBCED7A5E9B}" srcOrd="0" destOrd="0" presId="urn:microsoft.com/office/officeart/2008/layout/VerticalCurvedList"/>
    <dgm:cxn modelId="{4834ED8A-033B-4128-8B9B-7EA1342AFE89}" srcId="{F29FD43F-9690-406F-9DC9-291B257C6C23}" destId="{574610CF-3028-4CD5-B4E8-7C1B5FAEEA29}" srcOrd="1" destOrd="0" parTransId="{AB179901-6861-4C4E-A11B-6568062844AF}" sibTransId="{BCD9B12C-DD2D-4C48-A4C0-FC92D9B3853E}"/>
    <dgm:cxn modelId="{D0A37F8F-2426-41F2-A68E-C5208A77F25A}" type="presOf" srcId="{574610CF-3028-4CD5-B4E8-7C1B5FAEEA29}" destId="{CD9EE910-37D5-41CC-B475-2E45DA8272EB}" srcOrd="0" destOrd="0" presId="urn:microsoft.com/office/officeart/2008/layout/VerticalCurvedList"/>
    <dgm:cxn modelId="{44BA9FA7-EC12-4125-AC37-B0F068E39962}" srcId="{F29FD43F-9690-406F-9DC9-291B257C6C23}" destId="{B5477CC5-CD2C-429B-8B85-2FCEC0B2C28B}" srcOrd="4" destOrd="0" parTransId="{E31C2BC4-6ABB-49CA-88CE-B9847879E818}" sibTransId="{48943E35-390A-4EAB-84D3-18051C886002}"/>
    <dgm:cxn modelId="{B5F0E3AD-5F2D-4FF6-875E-C2E983E0D5EF}" srcId="{F29FD43F-9690-406F-9DC9-291B257C6C23}" destId="{3E95C4B4-4E24-4084-B983-C972B8B9B1FD}" srcOrd="2" destOrd="0" parTransId="{EBA5AABC-88EC-473D-B41D-D0CE7262817A}" sibTransId="{29F37F0B-C4B9-451D-8CFE-2465ED92EBC3}"/>
    <dgm:cxn modelId="{ECD167AE-40C4-428E-A1FA-CCE939372F71}" srcId="{F29FD43F-9690-406F-9DC9-291B257C6C23}" destId="{ACFED019-3C83-410C-8FE6-70AD5F16A625}" srcOrd="0" destOrd="0" parTransId="{400F4F99-69EC-4D4C-B33E-1741183DFA90}" sibTransId="{BBFDD06E-25E9-40F1-A18B-BB7013D5892A}"/>
    <dgm:cxn modelId="{E86819B0-22B0-4EF2-B548-2B0BF2E64E8B}" type="presOf" srcId="{F29FD43F-9690-406F-9DC9-291B257C6C23}" destId="{1D2E2796-18C5-4586-B756-9BDC45DD15D1}" srcOrd="0" destOrd="0" presId="urn:microsoft.com/office/officeart/2008/layout/VerticalCurvedList"/>
    <dgm:cxn modelId="{EF40CAED-C9AC-4875-8FC6-4A88B8398BFE}" type="presOf" srcId="{5F333F36-9710-48BF-BC9A-BAF47EFC1CE2}" destId="{A5A99377-D378-44FD-B56C-C7095DE08020}" srcOrd="0" destOrd="0" presId="urn:microsoft.com/office/officeart/2008/layout/VerticalCurvedList"/>
    <dgm:cxn modelId="{FF9C4AF5-9516-47AA-892C-E71B4FF41C77}" srcId="{F29FD43F-9690-406F-9DC9-291B257C6C23}" destId="{5F333F36-9710-48BF-BC9A-BAF47EFC1CE2}" srcOrd="3" destOrd="0" parTransId="{8F747BF3-39E4-436B-B39F-621030C86C03}" sibTransId="{8C415058-C1A6-4904-8C36-4DFCDAE835BF}"/>
    <dgm:cxn modelId="{D137ADFA-1D74-43B6-8406-4F541B937CAA}" type="presOf" srcId="{BBFDD06E-25E9-40F1-A18B-BB7013D5892A}" destId="{4E6793DF-22F8-465C-9F2B-75587EE08977}" srcOrd="0" destOrd="0" presId="urn:microsoft.com/office/officeart/2008/layout/VerticalCurvedList"/>
    <dgm:cxn modelId="{E80AFF54-B83B-4327-83ED-8180626E72F7}" type="presParOf" srcId="{1D2E2796-18C5-4586-B756-9BDC45DD15D1}" destId="{D7DF90A9-60EE-4C05-A99F-1E2FAB9866E9}" srcOrd="0" destOrd="0" presId="urn:microsoft.com/office/officeart/2008/layout/VerticalCurvedList"/>
    <dgm:cxn modelId="{ED776D49-1DB9-40B8-9B3A-C16332745179}" type="presParOf" srcId="{D7DF90A9-60EE-4C05-A99F-1E2FAB9866E9}" destId="{A4DA5FD4-B9BA-4D60-82F9-2CAB5C1732F6}" srcOrd="0" destOrd="0" presId="urn:microsoft.com/office/officeart/2008/layout/VerticalCurvedList"/>
    <dgm:cxn modelId="{10685277-3782-41CB-95DC-2E6CDCAB8898}" type="presParOf" srcId="{A4DA5FD4-B9BA-4D60-82F9-2CAB5C1732F6}" destId="{1CF6C5A2-BF2F-40C6-BFEE-68EEC1120DF3}" srcOrd="0" destOrd="0" presId="urn:microsoft.com/office/officeart/2008/layout/VerticalCurvedList"/>
    <dgm:cxn modelId="{6E0DAF81-8AEB-44D9-8867-CE10FF74E5DA}" type="presParOf" srcId="{A4DA5FD4-B9BA-4D60-82F9-2CAB5C1732F6}" destId="{4E6793DF-22F8-465C-9F2B-75587EE08977}" srcOrd="1" destOrd="0" presId="urn:microsoft.com/office/officeart/2008/layout/VerticalCurvedList"/>
    <dgm:cxn modelId="{EEE311EC-3B3E-4EA0-8B19-3B9AA5425680}" type="presParOf" srcId="{A4DA5FD4-B9BA-4D60-82F9-2CAB5C1732F6}" destId="{DDB8615B-0BAC-4612-91E9-353F91DFC5C1}" srcOrd="2" destOrd="0" presId="urn:microsoft.com/office/officeart/2008/layout/VerticalCurvedList"/>
    <dgm:cxn modelId="{68E687C0-53D3-443D-9815-BE8A27D3D48A}" type="presParOf" srcId="{A4DA5FD4-B9BA-4D60-82F9-2CAB5C1732F6}" destId="{5C3660F5-99B6-4C3B-92C2-812FD57BFA51}" srcOrd="3" destOrd="0" presId="urn:microsoft.com/office/officeart/2008/layout/VerticalCurvedList"/>
    <dgm:cxn modelId="{1D366F52-122F-453A-BB9C-07BBFDE164D7}" type="presParOf" srcId="{D7DF90A9-60EE-4C05-A99F-1E2FAB9866E9}" destId="{85055775-4813-4B38-BFB1-18BA7A635D31}" srcOrd="1" destOrd="0" presId="urn:microsoft.com/office/officeart/2008/layout/VerticalCurvedList"/>
    <dgm:cxn modelId="{7E90F4B3-DD83-4215-9235-75F0A890E3CD}" type="presParOf" srcId="{D7DF90A9-60EE-4C05-A99F-1E2FAB9866E9}" destId="{A347972D-7257-456C-A5EC-2C5C95CA55D5}" srcOrd="2" destOrd="0" presId="urn:microsoft.com/office/officeart/2008/layout/VerticalCurvedList"/>
    <dgm:cxn modelId="{31A6B8D2-299B-403B-98C9-4BC486A4C046}" type="presParOf" srcId="{A347972D-7257-456C-A5EC-2C5C95CA55D5}" destId="{DA905074-5A17-46B7-B418-5A8073CAE882}" srcOrd="0" destOrd="0" presId="urn:microsoft.com/office/officeart/2008/layout/VerticalCurvedList"/>
    <dgm:cxn modelId="{9B930020-EA7E-4E7F-8523-84A09AF7C178}" type="presParOf" srcId="{D7DF90A9-60EE-4C05-A99F-1E2FAB9866E9}" destId="{CD9EE910-37D5-41CC-B475-2E45DA8272EB}" srcOrd="3" destOrd="0" presId="urn:microsoft.com/office/officeart/2008/layout/VerticalCurvedList"/>
    <dgm:cxn modelId="{E49E4BC4-D22E-4884-BE1F-14E50BE95798}" type="presParOf" srcId="{D7DF90A9-60EE-4C05-A99F-1E2FAB9866E9}" destId="{4E490794-0BB4-4E79-9FAD-46649AC68960}" srcOrd="4" destOrd="0" presId="urn:microsoft.com/office/officeart/2008/layout/VerticalCurvedList"/>
    <dgm:cxn modelId="{6CBE8105-F30A-4F61-A42B-A8CDE91DE6C5}" type="presParOf" srcId="{4E490794-0BB4-4E79-9FAD-46649AC68960}" destId="{789FA995-AA2C-44AC-9108-7F861D2F2EE5}" srcOrd="0" destOrd="0" presId="urn:microsoft.com/office/officeart/2008/layout/VerticalCurvedList"/>
    <dgm:cxn modelId="{3058AB20-48E4-4A42-88B9-5572A1A07935}" type="presParOf" srcId="{D7DF90A9-60EE-4C05-A99F-1E2FAB9866E9}" destId="{2EF66E2A-817A-4630-9E3E-66C6C5F7F75C}" srcOrd="5" destOrd="0" presId="urn:microsoft.com/office/officeart/2008/layout/VerticalCurvedList"/>
    <dgm:cxn modelId="{64B35F39-AAF8-4AFC-85F5-DF004EBD0ACC}" type="presParOf" srcId="{D7DF90A9-60EE-4C05-A99F-1E2FAB9866E9}" destId="{5245B342-5E42-482C-B7E0-16775A9422DF}" srcOrd="6" destOrd="0" presId="urn:microsoft.com/office/officeart/2008/layout/VerticalCurvedList"/>
    <dgm:cxn modelId="{39D1649E-D6FC-4D7A-A5A4-CEFC954099D5}" type="presParOf" srcId="{5245B342-5E42-482C-B7E0-16775A9422DF}" destId="{44EE09EE-80E2-4EB5-A0D6-0DE9668A14B9}" srcOrd="0" destOrd="0" presId="urn:microsoft.com/office/officeart/2008/layout/VerticalCurvedList"/>
    <dgm:cxn modelId="{68AB19BC-39D3-4526-B6D4-3F04E3EF7217}" type="presParOf" srcId="{D7DF90A9-60EE-4C05-A99F-1E2FAB9866E9}" destId="{A5A99377-D378-44FD-B56C-C7095DE08020}" srcOrd="7" destOrd="0" presId="urn:microsoft.com/office/officeart/2008/layout/VerticalCurvedList"/>
    <dgm:cxn modelId="{5D1159D8-43B1-4E3A-87F5-9AEA7740C0D4}" type="presParOf" srcId="{D7DF90A9-60EE-4C05-A99F-1E2FAB9866E9}" destId="{F4712FD6-86F0-40CE-A75A-D754FADC6E00}" srcOrd="8" destOrd="0" presId="urn:microsoft.com/office/officeart/2008/layout/VerticalCurvedList"/>
    <dgm:cxn modelId="{C374057A-2161-4DF2-8D23-FED8E7433868}" type="presParOf" srcId="{F4712FD6-86F0-40CE-A75A-D754FADC6E00}" destId="{6D0504F1-B6AF-48EB-BF77-86086F3E1B63}" srcOrd="0" destOrd="0" presId="urn:microsoft.com/office/officeart/2008/layout/VerticalCurvedList"/>
    <dgm:cxn modelId="{84E11699-C13A-41A7-8A67-ED5F6AEB011B}" type="presParOf" srcId="{D7DF90A9-60EE-4C05-A99F-1E2FAB9866E9}" destId="{1983F8F2-BF31-486F-956A-8BBCED7A5E9B}" srcOrd="9" destOrd="0" presId="urn:microsoft.com/office/officeart/2008/layout/VerticalCurvedList"/>
    <dgm:cxn modelId="{2D757DCD-9EDE-47A9-854E-8B8DFBB22274}" type="presParOf" srcId="{D7DF90A9-60EE-4C05-A99F-1E2FAB9866E9}" destId="{7E2D4589-F9AA-4DD1-B7CD-AD01AE8114AC}" srcOrd="10" destOrd="0" presId="urn:microsoft.com/office/officeart/2008/layout/VerticalCurvedList"/>
    <dgm:cxn modelId="{870EEA4D-EE11-459B-B73D-0231D5007B30}" type="presParOf" srcId="{7E2D4589-F9AA-4DD1-B7CD-AD01AE8114AC}" destId="{5D500325-89AD-42E3-B892-611E884C6C64}"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BB43-2714-4BFC-90A8-10016C6C371A}">
      <dsp:nvSpPr>
        <dsp:cNvPr id="0" name=""/>
        <dsp:cNvSpPr/>
      </dsp:nvSpPr>
      <dsp:spPr>
        <a:xfrm>
          <a:off x="2536637" y="855"/>
          <a:ext cx="6025550" cy="2706495"/>
        </a:xfrm>
        <a:prstGeom prst="rightArrow">
          <a:avLst>
            <a:gd name="adj1" fmla="val 75000"/>
            <a:gd name="adj2" fmla="val 50000"/>
          </a:avLst>
        </a:prstGeom>
        <a:solidFill>
          <a:schemeClr val="accent1">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s-PE" sz="2800" kern="1200" dirty="0"/>
            <a:t>Transfiere presupuesto a U.E</a:t>
          </a:r>
          <a:r>
            <a:rPr lang="es-PE" sz="3200" kern="1200" dirty="0"/>
            <a:t>.</a:t>
          </a:r>
        </a:p>
        <a:p>
          <a:pPr marL="228600" lvl="1" indent="-228600" algn="l" defTabSz="1066800">
            <a:lnSpc>
              <a:spcPct val="90000"/>
            </a:lnSpc>
            <a:spcBef>
              <a:spcPct val="0"/>
            </a:spcBef>
            <a:spcAft>
              <a:spcPct val="15000"/>
            </a:spcAft>
            <a:buChar char="•"/>
          </a:pPr>
          <a:r>
            <a:rPr lang="es-PE" sz="2400" kern="1200" dirty="0"/>
            <a:t>S/ 13,579,593</a:t>
          </a:r>
          <a:endParaRPr lang="es-PE" sz="1200" kern="1200" dirty="0"/>
        </a:p>
        <a:p>
          <a:pPr marL="228600" lvl="1" indent="-228600" algn="l" defTabSz="889000">
            <a:lnSpc>
              <a:spcPct val="90000"/>
            </a:lnSpc>
            <a:spcBef>
              <a:spcPct val="0"/>
            </a:spcBef>
            <a:spcAft>
              <a:spcPct val="15000"/>
            </a:spcAft>
            <a:buChar char="•"/>
          </a:pPr>
          <a:r>
            <a:rPr lang="es-PE" sz="2000" b="1" kern="1200" dirty="0">
              <a:solidFill>
                <a:srgbClr val="FF0000"/>
              </a:solidFill>
              <a:latin typeface="+mn-lt"/>
            </a:rPr>
            <a:t>Audita calidad de gasto, supervisión médica de prestaciones PCPP, afiliación y atención al asegurado</a:t>
          </a:r>
        </a:p>
      </dsp:txBody>
      <dsp:txXfrm>
        <a:off x="2536637" y="339167"/>
        <a:ext cx="5010614" cy="2029871"/>
      </dsp:txXfrm>
    </dsp:sp>
    <dsp:sp modelId="{9A696A8B-E98F-40FD-813B-D704C87A01EA}">
      <dsp:nvSpPr>
        <dsp:cNvPr id="0" name=""/>
        <dsp:cNvSpPr/>
      </dsp:nvSpPr>
      <dsp:spPr>
        <a:xfrm>
          <a:off x="0" y="107104"/>
          <a:ext cx="2388207" cy="2363978"/>
        </a:xfrm>
        <a:prstGeom prst="roundRect">
          <a:avLst/>
        </a:prstGeom>
        <a:solidFill>
          <a:srgbClr val="007B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PE" sz="2800" kern="1200" dirty="0">
              <a:latin typeface="Arial Rounded MT Bold" panose="020F0704030504030204" pitchFamily="34" charset="0"/>
            </a:rPr>
            <a:t>SIS</a:t>
          </a:r>
        </a:p>
        <a:p>
          <a:pPr marL="0" lvl="0" indent="0" algn="ctr" defTabSz="1244600">
            <a:lnSpc>
              <a:spcPct val="90000"/>
            </a:lnSpc>
            <a:spcBef>
              <a:spcPct val="0"/>
            </a:spcBef>
            <a:spcAft>
              <a:spcPct val="35000"/>
            </a:spcAft>
            <a:buNone/>
          </a:pPr>
          <a:r>
            <a:rPr lang="es-PE" sz="2800" kern="1200" dirty="0">
              <a:latin typeface="Arial Rounded MT Bold" panose="020F0704030504030204" pitchFamily="34" charset="0"/>
            </a:rPr>
            <a:t>IAFAS </a:t>
          </a:r>
        </a:p>
        <a:p>
          <a:pPr marL="0" lvl="0" indent="0" algn="ctr" defTabSz="1244600">
            <a:lnSpc>
              <a:spcPct val="90000"/>
            </a:lnSpc>
            <a:spcBef>
              <a:spcPct val="0"/>
            </a:spcBef>
            <a:spcAft>
              <a:spcPct val="35000"/>
            </a:spcAft>
            <a:buNone/>
          </a:pPr>
          <a:r>
            <a:rPr lang="es-PE" sz="1400" kern="1200" dirty="0">
              <a:latin typeface="Arial Rounded MT Bold" panose="020F0704030504030204" pitchFamily="34" charset="0"/>
            </a:rPr>
            <a:t>PARTE FINANCIADORA</a:t>
          </a:r>
        </a:p>
      </dsp:txBody>
      <dsp:txXfrm>
        <a:off x="115400" y="222504"/>
        <a:ext cx="2157407" cy="2133178"/>
      </dsp:txXfrm>
    </dsp:sp>
    <dsp:sp modelId="{CBDB50C2-6748-4210-9EA5-CFCE42674C3B}">
      <dsp:nvSpPr>
        <dsp:cNvPr id="0" name=""/>
        <dsp:cNvSpPr/>
      </dsp:nvSpPr>
      <dsp:spPr>
        <a:xfrm>
          <a:off x="2560651" y="3191730"/>
          <a:ext cx="6122118" cy="2116848"/>
        </a:xfrm>
        <a:prstGeom prst="rightArrow">
          <a:avLst>
            <a:gd name="adj1" fmla="val 75000"/>
            <a:gd name="adj2" fmla="val 50000"/>
          </a:avLst>
        </a:prstGeom>
        <a:solidFill>
          <a:schemeClr val="accent2">
            <a:lumMod val="60000"/>
            <a:lumOff val="4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es-PE" sz="2000" b="1" kern="1200" dirty="0"/>
            <a:t>Debe Garantizar:</a:t>
          </a:r>
          <a:endParaRPr lang="es-PE" sz="2000" b="1" kern="1200" dirty="0">
            <a:solidFill>
              <a:srgbClr val="FF0000"/>
            </a:solidFill>
          </a:endParaRPr>
        </a:p>
        <a:p>
          <a:pPr marL="228600" lvl="1" indent="-228600" algn="l" defTabSz="889000">
            <a:lnSpc>
              <a:spcPct val="90000"/>
            </a:lnSpc>
            <a:spcBef>
              <a:spcPct val="0"/>
            </a:spcBef>
            <a:spcAft>
              <a:spcPct val="15000"/>
            </a:spcAft>
            <a:buChar char="•"/>
          </a:pPr>
          <a:r>
            <a:rPr lang="es-PE" sz="2000" b="1" kern="1200" dirty="0"/>
            <a:t>Stock disponible de PF, DM y PS al</a:t>
          </a:r>
          <a:r>
            <a:rPr lang="es-PE" sz="2000" b="1" kern="1200" dirty="0">
              <a:solidFill>
                <a:srgbClr val="FF0000"/>
              </a:solidFill>
            </a:rPr>
            <a:t> 87%</a:t>
          </a:r>
        </a:p>
        <a:p>
          <a:pPr marL="228600" lvl="1" indent="-228600" algn="l" defTabSz="889000">
            <a:lnSpc>
              <a:spcPct val="90000"/>
            </a:lnSpc>
            <a:spcBef>
              <a:spcPct val="0"/>
            </a:spcBef>
            <a:spcAft>
              <a:spcPct val="15000"/>
            </a:spcAft>
            <a:buChar char="•"/>
          </a:pPr>
          <a:r>
            <a:rPr lang="es-PE" sz="2000" b="1" kern="1200" dirty="0"/>
            <a:t>Correcto registro de las prestaciones.</a:t>
          </a:r>
        </a:p>
        <a:p>
          <a:pPr marL="228600" lvl="1" indent="-228600" algn="l" defTabSz="889000">
            <a:lnSpc>
              <a:spcPct val="90000"/>
            </a:lnSpc>
            <a:spcBef>
              <a:spcPct val="0"/>
            </a:spcBef>
            <a:spcAft>
              <a:spcPct val="15000"/>
            </a:spcAft>
            <a:buChar char="•"/>
          </a:pPr>
          <a:r>
            <a:rPr lang="es-PE" sz="2000" b="1" kern="1200" dirty="0"/>
            <a:t>Ejecución del gasto según Directiva SIS</a:t>
          </a:r>
        </a:p>
        <a:p>
          <a:pPr marL="228600" lvl="1" indent="-228600" algn="l" defTabSz="889000">
            <a:lnSpc>
              <a:spcPct val="90000"/>
            </a:lnSpc>
            <a:spcBef>
              <a:spcPct val="0"/>
            </a:spcBef>
            <a:spcAft>
              <a:spcPct val="15000"/>
            </a:spcAft>
            <a:buChar char="•"/>
          </a:pPr>
          <a:r>
            <a:rPr lang="es-PE" sz="2000" b="1" kern="1200" dirty="0"/>
            <a:t>Cumplimiento de Indicadores</a:t>
          </a:r>
        </a:p>
      </dsp:txBody>
      <dsp:txXfrm>
        <a:off x="2560651" y="3456336"/>
        <a:ext cx="5328300" cy="1587636"/>
      </dsp:txXfrm>
    </dsp:sp>
    <dsp:sp modelId="{1748D0AE-14D1-43BD-A938-617BDA9E3B85}">
      <dsp:nvSpPr>
        <dsp:cNvPr id="0" name=""/>
        <dsp:cNvSpPr/>
      </dsp:nvSpPr>
      <dsp:spPr>
        <a:xfrm>
          <a:off x="0" y="2690945"/>
          <a:ext cx="2247583" cy="236397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PE" sz="3200" kern="1200" dirty="0">
              <a:latin typeface="Arial Rounded MT Bold" panose="020F0704030504030204" pitchFamily="34" charset="0"/>
            </a:rPr>
            <a:t>GORE GERESA - IPRESS</a:t>
          </a:r>
        </a:p>
        <a:p>
          <a:pPr marL="0" lvl="0" indent="0" algn="ctr" defTabSz="1422400">
            <a:lnSpc>
              <a:spcPct val="90000"/>
            </a:lnSpc>
            <a:spcBef>
              <a:spcPct val="0"/>
            </a:spcBef>
            <a:spcAft>
              <a:spcPct val="35000"/>
            </a:spcAft>
            <a:buNone/>
          </a:pPr>
          <a:r>
            <a:rPr lang="es-PE" sz="1600" kern="1200" dirty="0">
              <a:latin typeface="Arial Rounded MT Bold" panose="020F0704030504030204" pitchFamily="34" charset="0"/>
            </a:rPr>
            <a:t>PARTE PRESTADORA</a:t>
          </a:r>
        </a:p>
      </dsp:txBody>
      <dsp:txXfrm>
        <a:off x="109718" y="2800663"/>
        <a:ext cx="2028147" cy="2144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F35D5-9D94-471A-A42C-DEA1237E05DC}">
      <dsp:nvSpPr>
        <dsp:cNvPr id="0" name=""/>
        <dsp:cNvSpPr/>
      </dsp:nvSpPr>
      <dsp:spPr>
        <a:xfrm>
          <a:off x="0" y="445107"/>
          <a:ext cx="6280727"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E2845-E37E-4098-ADD5-AA3CD91AF12C}">
      <dsp:nvSpPr>
        <dsp:cNvPr id="0" name=""/>
        <dsp:cNvSpPr/>
      </dsp:nvSpPr>
      <dsp:spPr>
        <a:xfrm>
          <a:off x="314036" y="42843"/>
          <a:ext cx="4396508" cy="8560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178" tIns="0" rIns="166178" bIns="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rPr>
            <a:t>Gestión adecuada de abastecimiento de los PF, DM y PS con requerimientos y atención de los mismos de manera oportuna</a:t>
          </a:r>
        </a:p>
      </dsp:txBody>
      <dsp:txXfrm>
        <a:off x="355826" y="84633"/>
        <a:ext cx="4312928" cy="772500"/>
      </dsp:txXfrm>
    </dsp:sp>
    <dsp:sp modelId="{2B130970-4108-48C0-AE41-591BF49806D0}">
      <dsp:nvSpPr>
        <dsp:cNvPr id="0" name=""/>
        <dsp:cNvSpPr/>
      </dsp:nvSpPr>
      <dsp:spPr>
        <a:xfrm>
          <a:off x="0" y="1760547"/>
          <a:ext cx="6280727"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DB83B3-362A-470E-8250-AF7FB7914980}">
      <dsp:nvSpPr>
        <dsp:cNvPr id="0" name=""/>
        <dsp:cNvSpPr/>
      </dsp:nvSpPr>
      <dsp:spPr>
        <a:xfrm>
          <a:off x="314036" y="1332507"/>
          <a:ext cx="5123603" cy="85608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178" tIns="0" rIns="166178" bIns="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rPr>
            <a:t>Mejorar la coordinación por parte de DEMID con responsables de SISMED de Redes de Salud e IPRESS para la distribución, abastecimiento y rotación de los medicamentos e insumos</a:t>
          </a:r>
        </a:p>
      </dsp:txBody>
      <dsp:txXfrm>
        <a:off x="355826" y="1374297"/>
        <a:ext cx="5040023" cy="772500"/>
      </dsp:txXfrm>
    </dsp:sp>
    <dsp:sp modelId="{BEA2881D-8DB8-4369-86A1-DAB26993038B}">
      <dsp:nvSpPr>
        <dsp:cNvPr id="0" name=""/>
        <dsp:cNvSpPr/>
      </dsp:nvSpPr>
      <dsp:spPr>
        <a:xfrm>
          <a:off x="0" y="3075987"/>
          <a:ext cx="6280727"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0D01E1-704B-4203-8D2D-EBB3048AE009}">
      <dsp:nvSpPr>
        <dsp:cNvPr id="0" name=""/>
        <dsp:cNvSpPr/>
      </dsp:nvSpPr>
      <dsp:spPr>
        <a:xfrm>
          <a:off x="308209" y="2647946"/>
          <a:ext cx="5967422" cy="856080"/>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178" tIns="0" rIns="166178" bIns="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rPr>
            <a:t>Gestión de la calidad (GERESA y Redes de Salud), adecuada prescripción de acuerdo a as Normas Técnicas, Guías de Práctica Clínica y Protocolos de atención </a:t>
          </a:r>
        </a:p>
      </dsp:txBody>
      <dsp:txXfrm>
        <a:off x="349999" y="2689736"/>
        <a:ext cx="5883842"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793DF-22F8-465C-9F2B-75587EE08977}">
      <dsp:nvSpPr>
        <dsp:cNvPr id="0" name=""/>
        <dsp:cNvSpPr/>
      </dsp:nvSpPr>
      <dsp:spPr>
        <a:xfrm>
          <a:off x="-7017933" y="-1072859"/>
          <a:ext cx="8351875" cy="8351875"/>
        </a:xfrm>
        <a:prstGeom prst="blockArc">
          <a:avLst>
            <a:gd name="adj1" fmla="val 18900000"/>
            <a:gd name="adj2" fmla="val 2700000"/>
            <a:gd name="adj3" fmla="val 25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055775-4813-4B38-BFB1-18BA7A635D31}">
      <dsp:nvSpPr>
        <dsp:cNvPr id="0" name=""/>
        <dsp:cNvSpPr/>
      </dsp:nvSpPr>
      <dsp:spPr>
        <a:xfrm>
          <a:off x="557992" y="265588"/>
          <a:ext cx="9837062" cy="1020362"/>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64"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effectLst/>
            </a:rPr>
            <a:t>En </a:t>
          </a:r>
          <a:r>
            <a:rPr lang="es-ES" sz="1600" b="1" kern="1200" dirty="0">
              <a:solidFill>
                <a:srgbClr val="FF0000"/>
              </a:solidFill>
              <a:effectLst/>
            </a:rPr>
            <a:t>primera fase</a:t>
          </a:r>
          <a:r>
            <a:rPr lang="es-ES" sz="1600" b="1" kern="1200" dirty="0">
              <a:solidFill>
                <a:schemeClr val="tx1"/>
              </a:solidFill>
              <a:effectLst/>
            </a:rPr>
            <a:t>, una evaluación de los FUAs, que superen las reglas de consistencia, de las prestaciones otorgadas a los afiliados SIS con cobertura total (PEAS + Planes complementarios). Esta evaluación comprende a las Unidades Ejecutoras: IPRESS del primer, segundo y tercer nivel de atención. </a:t>
          </a:r>
          <a:endParaRPr lang="es-ES" sz="1600" b="1" kern="1200" dirty="0">
            <a:solidFill>
              <a:schemeClr val="tx1"/>
            </a:solidFill>
          </a:endParaRPr>
        </a:p>
      </dsp:txBody>
      <dsp:txXfrm>
        <a:off x="557992" y="265588"/>
        <a:ext cx="9837062" cy="1020362"/>
      </dsp:txXfrm>
    </dsp:sp>
    <dsp:sp modelId="{DA905074-5A17-46B7-B418-5A8073CAE882}">
      <dsp:nvSpPr>
        <dsp:cNvPr id="0" name=""/>
        <dsp:cNvSpPr/>
      </dsp:nvSpPr>
      <dsp:spPr>
        <a:xfrm>
          <a:off x="97475" y="290758"/>
          <a:ext cx="970022" cy="970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9EE910-37D5-41CC-B475-2E45DA8272EB}">
      <dsp:nvSpPr>
        <dsp:cNvPr id="0" name=""/>
        <dsp:cNvSpPr/>
      </dsp:nvSpPr>
      <dsp:spPr>
        <a:xfrm>
          <a:off x="1138558" y="1440382"/>
          <a:ext cx="9280991" cy="77601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64"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effectLst/>
            </a:rPr>
            <a:t>Están excluidos de la evaluación por Base de Datos los medicamentos e insumos médicos contenidos en el Anexo N° 01-A publicado en la Página Web del SIS**. </a:t>
          </a:r>
          <a:endParaRPr lang="es-ES" sz="1600" b="1" kern="1200" dirty="0">
            <a:solidFill>
              <a:schemeClr val="tx1"/>
            </a:solidFill>
          </a:endParaRPr>
        </a:p>
      </dsp:txBody>
      <dsp:txXfrm>
        <a:off x="1138558" y="1440382"/>
        <a:ext cx="9280991" cy="776017"/>
      </dsp:txXfrm>
    </dsp:sp>
    <dsp:sp modelId="{789FA995-AA2C-44AC-9108-7F861D2F2EE5}">
      <dsp:nvSpPr>
        <dsp:cNvPr id="0" name=""/>
        <dsp:cNvSpPr/>
      </dsp:nvSpPr>
      <dsp:spPr>
        <a:xfrm>
          <a:off x="653547" y="1454412"/>
          <a:ext cx="970022" cy="970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66E2A-817A-4630-9E3E-66C6C5F7F75C}">
      <dsp:nvSpPr>
        <dsp:cNvPr id="0" name=""/>
        <dsp:cNvSpPr/>
      </dsp:nvSpPr>
      <dsp:spPr>
        <a:xfrm>
          <a:off x="1285176" y="2428462"/>
          <a:ext cx="9110321" cy="1325997"/>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64"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effectLst/>
            </a:rPr>
            <a:t>En segunda fase*, la OGTI seleccionará de manera aleatoria una muestra no menor a 50 FUAS de cada Unidad Ejecutora que haya alcanzado la meta del indicador en la primera fase, las cuales serán objeto de control posterior por parte de las GMR/UDR según su jurisdicción, quienes darán cuenta de los resultados a la Gerencia del Asegurado. La evaluación de la segunda fase se realizará de acuerdo a los lineamientos de la Guía Operacional elaborada por la Gerencia del Asegurado</a:t>
          </a:r>
          <a:endParaRPr lang="en-US" sz="1600" b="1" kern="1200" dirty="0">
            <a:solidFill>
              <a:schemeClr val="tx1"/>
            </a:solidFill>
          </a:endParaRPr>
        </a:p>
      </dsp:txBody>
      <dsp:txXfrm>
        <a:off x="1285176" y="2428462"/>
        <a:ext cx="9110321" cy="1325997"/>
      </dsp:txXfrm>
    </dsp:sp>
    <dsp:sp modelId="{44EE09EE-80E2-4EB5-A0D6-0DE9668A14B9}">
      <dsp:nvSpPr>
        <dsp:cNvPr id="0" name=""/>
        <dsp:cNvSpPr/>
      </dsp:nvSpPr>
      <dsp:spPr>
        <a:xfrm>
          <a:off x="824216" y="2618067"/>
          <a:ext cx="970022" cy="970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A99377-D378-44FD-B56C-C7095DE08020}">
      <dsp:nvSpPr>
        <dsp:cNvPr id="0" name=""/>
        <dsp:cNvSpPr/>
      </dsp:nvSpPr>
      <dsp:spPr>
        <a:xfrm>
          <a:off x="1138558" y="3958033"/>
          <a:ext cx="9280991" cy="77601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64"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effectLst/>
            </a:rPr>
            <a:t>De identificarse inconsistencias en el control posterior, la Unidad Ejecutora involucrada será objeto de un descuento porcentual calculado en base al número total de FUAS considerados en la acción de verificación</a:t>
          </a:r>
          <a:endParaRPr lang="en-US" sz="1600" b="1" kern="1200" dirty="0">
            <a:solidFill>
              <a:schemeClr val="tx1"/>
            </a:solidFill>
          </a:endParaRPr>
        </a:p>
      </dsp:txBody>
      <dsp:txXfrm>
        <a:off x="1138558" y="3958033"/>
        <a:ext cx="9280991" cy="776017"/>
      </dsp:txXfrm>
    </dsp:sp>
    <dsp:sp modelId="{6D0504F1-B6AF-48EB-BF77-86086F3E1B63}">
      <dsp:nvSpPr>
        <dsp:cNvPr id="0" name=""/>
        <dsp:cNvSpPr/>
      </dsp:nvSpPr>
      <dsp:spPr>
        <a:xfrm>
          <a:off x="653547" y="3781721"/>
          <a:ext cx="970022" cy="970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83F8F2-BF31-486F-956A-8BBCED7A5E9B}">
      <dsp:nvSpPr>
        <dsp:cNvPr id="0" name=""/>
        <dsp:cNvSpPr/>
      </dsp:nvSpPr>
      <dsp:spPr>
        <a:xfrm>
          <a:off x="582486" y="5042378"/>
          <a:ext cx="9837062" cy="776017"/>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64"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effectLst/>
            </a:rPr>
            <a:t>La meta de cumplimiento del Indicador para el periodo del año 2025 es de </a:t>
          </a:r>
          <a:r>
            <a:rPr lang="es-ES" sz="2800" b="1" kern="1200" dirty="0">
              <a:solidFill>
                <a:srgbClr val="FF0000"/>
              </a:solidFill>
              <a:effectLst/>
            </a:rPr>
            <a:t>95%.  </a:t>
          </a:r>
          <a:endParaRPr lang="en-US" sz="2800" b="1" kern="1200" dirty="0">
            <a:solidFill>
              <a:srgbClr val="FF0000"/>
            </a:solidFill>
            <a:effectLst/>
            <a:latin typeface="Times New Roman" panose="02020603050405020304" pitchFamily="18" charset="0"/>
            <a:ea typeface="Times New Roman" panose="02020603050405020304" pitchFamily="18" charset="0"/>
          </a:endParaRPr>
        </a:p>
      </dsp:txBody>
      <dsp:txXfrm>
        <a:off x="582486" y="5042378"/>
        <a:ext cx="9837062" cy="776017"/>
      </dsp:txXfrm>
    </dsp:sp>
    <dsp:sp modelId="{5D500325-89AD-42E3-B892-611E884C6C64}">
      <dsp:nvSpPr>
        <dsp:cNvPr id="0" name=""/>
        <dsp:cNvSpPr/>
      </dsp:nvSpPr>
      <dsp:spPr>
        <a:xfrm>
          <a:off x="97475" y="4945376"/>
          <a:ext cx="970022" cy="970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8B2FDC74-5DB2-40CF-85B1-F7253B4BCCE7}" type="datetimeFigureOut">
              <a:rPr lang="es-PE" smtClean="0"/>
              <a:t>18/02/2025</a:t>
            </a:fld>
            <a:endParaRPr lang="es-PE"/>
          </a:p>
        </p:txBody>
      </p:sp>
      <p:sp>
        <p:nvSpPr>
          <p:cNvPr id="4" name="Marcador de imagen de diapositiva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55ED7300-8753-4ABA-8A58-DA2151106952}" type="slidenum">
              <a:rPr lang="es-PE" smtClean="0"/>
              <a:t>‹Nº›</a:t>
            </a:fld>
            <a:endParaRPr lang="es-PE"/>
          </a:p>
        </p:txBody>
      </p:sp>
    </p:spTree>
    <p:extLst>
      <p:ext uri="{BB962C8B-B14F-4D97-AF65-F5344CB8AC3E}">
        <p14:creationId xmlns:p14="http://schemas.microsoft.com/office/powerpoint/2010/main" val="312543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12A2-5E54-736D-5003-B0AAC4BCA70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DF2CF6-1696-7830-A1F7-9DFAD056BF5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E6F46E4-EDF3-3762-9D2C-AF8D6DF529AC}"/>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BB746727-AB9A-D8C8-D525-9C1CF10ECC76}"/>
              </a:ext>
            </a:extLst>
          </p:cNvPr>
          <p:cNvSpPr>
            <a:spLocks noGrp="1"/>
          </p:cNvSpPr>
          <p:nvPr>
            <p:ph type="sldNum" sz="quarter" idx="5"/>
          </p:nvPr>
        </p:nvSpPr>
        <p:spPr/>
        <p:txBody>
          <a:bodyPr/>
          <a:lstStyle/>
          <a:p>
            <a:fld id="{0A6B2208-7245-431C-AE9A-73E210CAF9AB}" type="slidenum">
              <a:rPr lang="es-PE" smtClean="0"/>
              <a:t>2</a:t>
            </a:fld>
            <a:endParaRPr lang="es-PE"/>
          </a:p>
        </p:txBody>
      </p:sp>
    </p:spTree>
    <p:extLst>
      <p:ext uri="{BB962C8B-B14F-4D97-AF65-F5344CB8AC3E}">
        <p14:creationId xmlns:p14="http://schemas.microsoft.com/office/powerpoint/2010/main" val="1976280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14</a:t>
            </a:fld>
            <a:endParaRPr lang="es-PE"/>
          </a:p>
        </p:txBody>
      </p:sp>
    </p:spTree>
    <p:extLst>
      <p:ext uri="{BB962C8B-B14F-4D97-AF65-F5344CB8AC3E}">
        <p14:creationId xmlns:p14="http://schemas.microsoft.com/office/powerpoint/2010/main" val="2558254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15</a:t>
            </a:fld>
            <a:endParaRPr lang="es-PE"/>
          </a:p>
        </p:txBody>
      </p:sp>
    </p:spTree>
    <p:extLst>
      <p:ext uri="{BB962C8B-B14F-4D97-AF65-F5344CB8AC3E}">
        <p14:creationId xmlns:p14="http://schemas.microsoft.com/office/powerpoint/2010/main" val="3484259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16</a:t>
            </a:fld>
            <a:endParaRPr lang="es-PE"/>
          </a:p>
        </p:txBody>
      </p:sp>
    </p:spTree>
    <p:extLst>
      <p:ext uri="{BB962C8B-B14F-4D97-AF65-F5344CB8AC3E}">
        <p14:creationId xmlns:p14="http://schemas.microsoft.com/office/powerpoint/2010/main" val="138497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3</a:t>
            </a:fld>
            <a:endParaRPr lang="es-PE"/>
          </a:p>
        </p:txBody>
      </p:sp>
    </p:spTree>
    <p:extLst>
      <p:ext uri="{BB962C8B-B14F-4D97-AF65-F5344CB8AC3E}">
        <p14:creationId xmlns:p14="http://schemas.microsoft.com/office/powerpoint/2010/main" val="237330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5</a:t>
            </a:fld>
            <a:endParaRPr lang="es-PE"/>
          </a:p>
        </p:txBody>
      </p:sp>
    </p:spTree>
    <p:extLst>
      <p:ext uri="{BB962C8B-B14F-4D97-AF65-F5344CB8AC3E}">
        <p14:creationId xmlns:p14="http://schemas.microsoft.com/office/powerpoint/2010/main" val="118029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6</a:t>
            </a:fld>
            <a:endParaRPr lang="es-PE"/>
          </a:p>
        </p:txBody>
      </p:sp>
    </p:spTree>
    <p:extLst>
      <p:ext uri="{BB962C8B-B14F-4D97-AF65-F5344CB8AC3E}">
        <p14:creationId xmlns:p14="http://schemas.microsoft.com/office/powerpoint/2010/main" val="370291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FB182-AB55-367A-84BE-A12A33F0658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CD30E6C-16A4-997B-9E8A-07E644B9182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DC1F46-7521-8525-0803-A38BBF7D42EB}"/>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68DC548F-3814-1547-00D7-8661A771924B}"/>
              </a:ext>
            </a:extLst>
          </p:cNvPr>
          <p:cNvSpPr>
            <a:spLocks noGrp="1"/>
          </p:cNvSpPr>
          <p:nvPr>
            <p:ph type="sldNum" sz="quarter" idx="5"/>
          </p:nvPr>
        </p:nvSpPr>
        <p:spPr/>
        <p:txBody>
          <a:bodyPr/>
          <a:lstStyle/>
          <a:p>
            <a:fld id="{0A6B2208-7245-431C-AE9A-73E210CAF9AB}" type="slidenum">
              <a:rPr lang="es-PE" smtClean="0"/>
              <a:t>7</a:t>
            </a:fld>
            <a:endParaRPr lang="es-PE"/>
          </a:p>
        </p:txBody>
      </p:sp>
    </p:spTree>
    <p:extLst>
      <p:ext uri="{BB962C8B-B14F-4D97-AF65-F5344CB8AC3E}">
        <p14:creationId xmlns:p14="http://schemas.microsoft.com/office/powerpoint/2010/main" val="302019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90281-50ED-D724-AFB0-6647AC2D7FA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C82A2F6-B16C-4428-C729-4D0C1E8B71E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6FED117-6903-115A-E0A3-E56CCE100D86}"/>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A6160C74-8ADC-C2F4-084A-7EB611E85A51}"/>
              </a:ext>
            </a:extLst>
          </p:cNvPr>
          <p:cNvSpPr>
            <a:spLocks noGrp="1"/>
          </p:cNvSpPr>
          <p:nvPr>
            <p:ph type="sldNum" sz="quarter" idx="5"/>
          </p:nvPr>
        </p:nvSpPr>
        <p:spPr/>
        <p:txBody>
          <a:bodyPr/>
          <a:lstStyle/>
          <a:p>
            <a:fld id="{0A6B2208-7245-431C-AE9A-73E210CAF9AB}" type="slidenum">
              <a:rPr lang="es-PE" smtClean="0"/>
              <a:t>8</a:t>
            </a:fld>
            <a:endParaRPr lang="es-PE"/>
          </a:p>
        </p:txBody>
      </p:sp>
    </p:spTree>
    <p:extLst>
      <p:ext uri="{BB962C8B-B14F-4D97-AF65-F5344CB8AC3E}">
        <p14:creationId xmlns:p14="http://schemas.microsoft.com/office/powerpoint/2010/main" val="9361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9</a:t>
            </a:fld>
            <a:endParaRPr lang="es-PE"/>
          </a:p>
        </p:txBody>
      </p:sp>
    </p:spTree>
    <p:extLst>
      <p:ext uri="{BB962C8B-B14F-4D97-AF65-F5344CB8AC3E}">
        <p14:creationId xmlns:p14="http://schemas.microsoft.com/office/powerpoint/2010/main" val="405529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10</a:t>
            </a:fld>
            <a:endParaRPr lang="es-PE"/>
          </a:p>
        </p:txBody>
      </p:sp>
    </p:spTree>
    <p:extLst>
      <p:ext uri="{BB962C8B-B14F-4D97-AF65-F5344CB8AC3E}">
        <p14:creationId xmlns:p14="http://schemas.microsoft.com/office/powerpoint/2010/main" val="74097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12</a:t>
            </a:fld>
            <a:endParaRPr lang="es-PE"/>
          </a:p>
        </p:txBody>
      </p:sp>
    </p:spTree>
    <p:extLst>
      <p:ext uri="{BB962C8B-B14F-4D97-AF65-F5344CB8AC3E}">
        <p14:creationId xmlns:p14="http://schemas.microsoft.com/office/powerpoint/2010/main" val="205172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F648E-C530-4514-A701-30E1FD8285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989B83AA-7330-407D-AE2E-FCF754E0A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F28B5323-4015-4DC1-9006-EAE2573C4E82}"/>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5" name="Marcador de pie de página 4">
            <a:extLst>
              <a:ext uri="{FF2B5EF4-FFF2-40B4-BE49-F238E27FC236}">
                <a16:creationId xmlns:a16="http://schemas.microsoft.com/office/drawing/2014/main" id="{D72BAB26-DA32-4A21-82F6-FBD0547E1DF6}"/>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2B4A5D14-38E8-4715-823C-D119DF80BADD}"/>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33240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EA6E6-F9C5-463D-ABDA-E7ACDEDCA977}"/>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22493995-2292-4B6F-8228-51EDCD95FDA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37576C50-90DC-488F-9F13-AB1F98FC3E08}"/>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5" name="Marcador de pie de página 4">
            <a:extLst>
              <a:ext uri="{FF2B5EF4-FFF2-40B4-BE49-F238E27FC236}">
                <a16:creationId xmlns:a16="http://schemas.microsoft.com/office/drawing/2014/main" id="{49382E5C-73F4-4C2C-9B41-9C3ACE26E5D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3C03C1D3-B1B2-42D2-AE25-0D44BD54ACBB}"/>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3947027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478D86-C315-4B51-B16B-D759DB5FDD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BD395ACD-D06F-446F-B182-8C3E8AA1AA2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5AAFDEC1-F085-4C7C-B1CC-4C0B0E05E4BC}"/>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5" name="Marcador de pie de página 4">
            <a:extLst>
              <a:ext uri="{FF2B5EF4-FFF2-40B4-BE49-F238E27FC236}">
                <a16:creationId xmlns:a16="http://schemas.microsoft.com/office/drawing/2014/main" id="{C34BE9AA-24FC-4411-BE43-467C27FEEF05}"/>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68E507D4-A16C-41BD-BD64-CA03DD6F78EE}"/>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9776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57530-8213-4873-9F2F-0B2EE751C223}"/>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73F65953-345F-4AC6-A2E5-0D7B608980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B52507AC-A66B-4956-8298-57D85239F9D8}"/>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5" name="Marcador de pie de página 4">
            <a:extLst>
              <a:ext uri="{FF2B5EF4-FFF2-40B4-BE49-F238E27FC236}">
                <a16:creationId xmlns:a16="http://schemas.microsoft.com/office/drawing/2014/main" id="{1B54FD98-3F9D-4FD2-829A-2C3C74AD75FD}"/>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4B978B74-3550-43B5-B968-6F99146C75C0}"/>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269521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3163D-9279-4167-8C2F-ACE93EA322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D3F420A4-727F-47DA-9255-93A3733F1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C1EBED-DDBA-4460-951F-E77E184DDC32}"/>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5" name="Marcador de pie de página 4">
            <a:extLst>
              <a:ext uri="{FF2B5EF4-FFF2-40B4-BE49-F238E27FC236}">
                <a16:creationId xmlns:a16="http://schemas.microsoft.com/office/drawing/2014/main" id="{35FB9E45-60B4-4E8B-A2F3-50B7869274DA}"/>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00C71E44-3F34-4F04-8C07-2B9BEB11AB40}"/>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349299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3A57D-1548-489F-8DD2-9F70C0243B8A}"/>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978973A7-9425-45D9-9878-33BD4CDF561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542D8B4E-B206-4E68-81C8-55265C6E3A6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6A71EFE9-8FF7-4B34-BC52-D553B164BAD3}"/>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6" name="Marcador de pie de página 5">
            <a:extLst>
              <a:ext uri="{FF2B5EF4-FFF2-40B4-BE49-F238E27FC236}">
                <a16:creationId xmlns:a16="http://schemas.microsoft.com/office/drawing/2014/main" id="{59A99D86-3AF0-4281-B34C-E57BEA49E838}"/>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E3E7CF4D-7D1D-475F-9108-9AED455BF3B7}"/>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17720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148F2-63ED-475D-A927-4BCE6B7AAF3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3DE4ED0F-A21F-42EC-B911-A223A8BD4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92F81B8-E763-4F04-8C02-D872DB4960B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FD48E85D-2CFE-459A-B7BE-D56C26777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8D332D-3DE4-4C8E-9FE8-1DF9FD4F42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15084F34-7B93-4199-9D8B-6F0973F3D8A3}"/>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8" name="Marcador de pie de página 7">
            <a:extLst>
              <a:ext uri="{FF2B5EF4-FFF2-40B4-BE49-F238E27FC236}">
                <a16:creationId xmlns:a16="http://schemas.microsoft.com/office/drawing/2014/main" id="{090AAF1B-FD5F-44E2-8CC2-451A40E5DC01}"/>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9B21D463-76FA-41C6-B24C-8D3D95E7B6B7}"/>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57873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91F89-3A16-4A1E-B0EF-6EBCA07127CF}"/>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CF7B7960-43B1-467A-A1D4-8A48F1F272A1}"/>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4" name="Marcador de pie de página 3">
            <a:extLst>
              <a:ext uri="{FF2B5EF4-FFF2-40B4-BE49-F238E27FC236}">
                <a16:creationId xmlns:a16="http://schemas.microsoft.com/office/drawing/2014/main" id="{99EA5CC4-2547-4888-B3C0-DABBA6DFAC89}"/>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19666193-B277-4B14-B780-D16983DF431C}"/>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43731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CE34BB-1BD8-46FD-9AC6-AD5FF15576FD}"/>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3" name="Marcador de pie de página 2">
            <a:extLst>
              <a:ext uri="{FF2B5EF4-FFF2-40B4-BE49-F238E27FC236}">
                <a16:creationId xmlns:a16="http://schemas.microsoft.com/office/drawing/2014/main" id="{8D705AD6-A1CD-477F-8665-542523310DD0}"/>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CB301E7C-1540-41BE-9739-0A6827FAAD45}"/>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148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6CE86-E008-4825-BA1B-86A6E76CB5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E0C56A0C-A37D-4E32-8D1A-D2A31684F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5042871F-2CD3-4256-8C2A-8D381709C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B68EF7-AD86-4860-B302-DD0BF4BEB04A}"/>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6" name="Marcador de pie de página 5">
            <a:extLst>
              <a:ext uri="{FF2B5EF4-FFF2-40B4-BE49-F238E27FC236}">
                <a16:creationId xmlns:a16="http://schemas.microsoft.com/office/drawing/2014/main" id="{1B372FEB-F0F6-4BDB-A345-10659D070DDD}"/>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642FCE5E-8F85-4DFD-BB05-420476D2C54D}"/>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8307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E4AF1-A44E-4298-A585-639A84D204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DEF9A1AC-E6E6-4F6D-AAC6-55535648B2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FFE0A217-E1D2-4749-9ACA-61C8C5FC5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3A5F98-6B05-4E33-884E-A2B003975AA2}"/>
              </a:ext>
            </a:extLst>
          </p:cNvPr>
          <p:cNvSpPr>
            <a:spLocks noGrp="1"/>
          </p:cNvSpPr>
          <p:nvPr>
            <p:ph type="dt" sz="half" idx="10"/>
          </p:nvPr>
        </p:nvSpPr>
        <p:spPr/>
        <p:txBody>
          <a:bodyPr/>
          <a:lstStyle/>
          <a:p>
            <a:fld id="{43DC8DFA-E00D-489C-B467-D04BD97458B0}" type="datetimeFigureOut">
              <a:rPr lang="es-US" smtClean="0"/>
              <a:t>2/18/2025</a:t>
            </a:fld>
            <a:endParaRPr lang="es-US"/>
          </a:p>
        </p:txBody>
      </p:sp>
      <p:sp>
        <p:nvSpPr>
          <p:cNvPr id="6" name="Marcador de pie de página 5">
            <a:extLst>
              <a:ext uri="{FF2B5EF4-FFF2-40B4-BE49-F238E27FC236}">
                <a16:creationId xmlns:a16="http://schemas.microsoft.com/office/drawing/2014/main" id="{C5218AD5-BB36-4F6D-AA13-372001BB76CD}"/>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7197E6E0-04B9-4A56-8872-C644B17A836A}"/>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58382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E41AFF-933C-48F4-A44A-3FDF012F7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88B01B8B-0B31-48A1-A594-D3A2A847D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AD66B6CD-0741-4F8F-92A5-FA3290B48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C8DFA-E00D-489C-B467-D04BD97458B0}" type="datetimeFigureOut">
              <a:rPr lang="es-US" smtClean="0"/>
              <a:t>2/18/2025</a:t>
            </a:fld>
            <a:endParaRPr lang="es-US"/>
          </a:p>
        </p:txBody>
      </p:sp>
      <p:sp>
        <p:nvSpPr>
          <p:cNvPr id="5" name="Marcador de pie de página 4">
            <a:extLst>
              <a:ext uri="{FF2B5EF4-FFF2-40B4-BE49-F238E27FC236}">
                <a16:creationId xmlns:a16="http://schemas.microsoft.com/office/drawing/2014/main" id="{05DAC333-FBC1-4F49-959F-BA6F5E6710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76B57D0D-0E20-48EC-8316-6CE825892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5C2F8-4633-47E0-AE1D-514978B9DA82}" type="slidenum">
              <a:rPr lang="es-US" smtClean="0"/>
              <a:t>‹Nº›</a:t>
            </a:fld>
            <a:endParaRPr lang="es-US"/>
          </a:p>
        </p:txBody>
      </p:sp>
    </p:spTree>
    <p:extLst>
      <p:ext uri="{BB962C8B-B14F-4D97-AF65-F5344CB8AC3E}">
        <p14:creationId xmlns:p14="http://schemas.microsoft.com/office/powerpoint/2010/main" val="2429991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9.png"/><Relationship Id="rId7" Type="http://schemas.openxmlformats.org/officeDocument/2006/relationships/diagramData" Target="../diagrams/data3.xml"/><Relationship Id="rId12"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svg"/><Relationship Id="rId11" Type="http://schemas.microsoft.com/office/2007/relationships/diagramDrawing" Target="../diagrams/drawing3.xml"/><Relationship Id="rId5" Type="http://schemas.openxmlformats.org/officeDocument/2006/relationships/image" Target="../media/image11.png"/><Relationship Id="rId10" Type="http://schemas.openxmlformats.org/officeDocument/2006/relationships/diagramColors" Target="../diagrams/colors3.xml"/><Relationship Id="rId4" Type="http://schemas.openxmlformats.org/officeDocument/2006/relationships/image" Target="../media/image10.svg"/><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diagramColors" Target="../diagrams/colors1.xml"/><Relationship Id="rId5" Type="http://schemas.openxmlformats.org/officeDocument/2006/relationships/image" Target="../media/image11.png"/><Relationship Id="rId10" Type="http://schemas.openxmlformats.org/officeDocument/2006/relationships/diagramQuickStyle" Target="../diagrams/quickStyle1.xml"/><Relationship Id="rId4" Type="http://schemas.openxmlformats.org/officeDocument/2006/relationships/image" Target="../media/image10.sv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9.png"/><Relationship Id="rId7" Type="http://schemas.openxmlformats.org/officeDocument/2006/relationships/diagramData" Target="../diagrams/data2.xml"/><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11" Type="http://schemas.microsoft.com/office/2007/relationships/diagramDrawing" Target="../diagrams/drawing2.xml"/><Relationship Id="rId5" Type="http://schemas.openxmlformats.org/officeDocument/2006/relationships/image" Target="../media/image11.png"/><Relationship Id="rId10" Type="http://schemas.openxmlformats.org/officeDocument/2006/relationships/diagramColors" Target="../diagrams/colors2.xml"/><Relationship Id="rId4" Type="http://schemas.openxmlformats.org/officeDocument/2006/relationships/image" Target="../media/image10.sv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2AE67898-8A14-0B07-F126-5021C151F7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r="41459"/>
          <a:stretch/>
        </p:blipFill>
        <p:spPr>
          <a:xfrm>
            <a:off x="4296786" y="543701"/>
            <a:ext cx="3598427" cy="1441441"/>
          </a:xfrm>
          <a:prstGeom prst="rect">
            <a:avLst/>
          </a:prstGeom>
        </p:spPr>
      </p:pic>
      <p:pic>
        <p:nvPicPr>
          <p:cNvPr id="10" name="Gráfico 9">
            <a:extLst>
              <a:ext uri="{FF2B5EF4-FFF2-40B4-BE49-F238E27FC236}">
                <a16:creationId xmlns:a16="http://schemas.microsoft.com/office/drawing/2014/main" id="{A5D06863-8D77-9063-EF53-FBE51C8B7C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7744" y="10274"/>
            <a:ext cx="1154257" cy="6847726"/>
          </a:xfrm>
          <a:prstGeom prst="rect">
            <a:avLst/>
          </a:prstGeom>
        </p:spPr>
      </p:pic>
      <p:pic>
        <p:nvPicPr>
          <p:cNvPr id="12" name="Gráfico 11">
            <a:extLst>
              <a:ext uri="{FF2B5EF4-FFF2-40B4-BE49-F238E27FC236}">
                <a16:creationId xmlns:a16="http://schemas.microsoft.com/office/drawing/2014/main" id="{5B591B28-C667-3695-08CF-FD0ACA7021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0449" y="2007219"/>
            <a:ext cx="60986" cy="2843562"/>
          </a:xfrm>
          <a:prstGeom prst="rect">
            <a:avLst/>
          </a:prstGeom>
        </p:spPr>
      </p:pic>
      <p:sp>
        <p:nvSpPr>
          <p:cNvPr id="2" name="Google Shape;223;p36">
            <a:extLst>
              <a:ext uri="{FF2B5EF4-FFF2-40B4-BE49-F238E27FC236}">
                <a16:creationId xmlns:a16="http://schemas.microsoft.com/office/drawing/2014/main" id="{135220C0-7A22-8ACD-49D4-078B065BF5AD}"/>
              </a:ext>
            </a:extLst>
          </p:cNvPr>
          <p:cNvSpPr txBox="1">
            <a:spLocks/>
          </p:cNvSpPr>
          <p:nvPr/>
        </p:nvSpPr>
        <p:spPr>
          <a:xfrm>
            <a:off x="4267200" y="4838565"/>
            <a:ext cx="7924800" cy="1066007"/>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US" sz="2000" b="1" dirty="0">
                <a:solidFill>
                  <a:srgbClr val="6A1412"/>
                </a:solidFill>
                <a:latin typeface="Montserrat Black" panose="00000A00000000000000" pitchFamily="50" charset="0"/>
              </a:rPr>
              <a:t>GERENCIA REGIONAL DE SALUD LAMBAYEQUE</a:t>
            </a:r>
          </a:p>
        </p:txBody>
      </p:sp>
      <p:pic>
        <p:nvPicPr>
          <p:cNvPr id="4" name="Gráfico 3">
            <a:extLst>
              <a:ext uri="{FF2B5EF4-FFF2-40B4-BE49-F238E27FC236}">
                <a16:creationId xmlns:a16="http://schemas.microsoft.com/office/drawing/2014/main" id="{26838117-BC7B-E4BD-881F-109C6F51B4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87146" y="6314299"/>
            <a:ext cx="2790048" cy="348756"/>
          </a:xfrm>
          <a:prstGeom prst="rect">
            <a:avLst/>
          </a:prstGeom>
        </p:spPr>
      </p:pic>
      <p:sp>
        <p:nvSpPr>
          <p:cNvPr id="3" name="object 3">
            <a:extLst>
              <a:ext uri="{FF2B5EF4-FFF2-40B4-BE49-F238E27FC236}">
                <a16:creationId xmlns:a16="http://schemas.microsoft.com/office/drawing/2014/main" id="{B453AC17-07AF-0E38-4A89-9443052650D6}"/>
              </a:ext>
            </a:extLst>
          </p:cNvPr>
          <p:cNvSpPr txBox="1"/>
          <p:nvPr/>
        </p:nvSpPr>
        <p:spPr>
          <a:xfrm>
            <a:off x="1434905" y="2609848"/>
            <a:ext cx="9270609" cy="802143"/>
          </a:xfrm>
          <a:prstGeom prst="rect">
            <a:avLst/>
          </a:prstGeom>
        </p:spPr>
        <p:txBody>
          <a:bodyPr spcFirstLastPara="1" wrap="square" lIns="91425" tIns="91425" rIns="91425" bIns="91425" anchor="ctr" anchorCtr="0">
            <a:noAutofit/>
          </a:bodyPr>
          <a:lstStyle>
            <a:defPPr>
              <a:defRPr lang="es-US"/>
            </a:defPPr>
            <a:lvl1pPr algn="ctr">
              <a:lnSpc>
                <a:spcPct val="90000"/>
              </a:lnSpc>
              <a:spcBef>
                <a:spcPts val="0"/>
              </a:spcBef>
              <a:buNone/>
              <a:defRPr sz="2000" b="1">
                <a:solidFill>
                  <a:srgbClr val="6A1412"/>
                </a:solidFill>
                <a:latin typeface="Montserrat Black" panose="00000A00000000000000" pitchFamily="50" charset="0"/>
                <a:ea typeface="+mj-ea"/>
                <a:cs typeface="+mj-cs"/>
              </a:defRPr>
            </a:lvl1pPr>
          </a:lstStyle>
          <a:p>
            <a:r>
              <a:rPr lang="es-PE" sz="3600" dirty="0">
                <a:latin typeface="Arial Rounded MT Bold" panose="020F0704030504030204" pitchFamily="34" charset="0"/>
              </a:rPr>
              <a:t>CONVENIO SIS - FISSAL - GORE LAMBAYEQUE</a:t>
            </a:r>
            <a:br>
              <a:rPr lang="es-PE" sz="3600" dirty="0">
                <a:latin typeface="Arial Rounded MT Bold" panose="020F0704030504030204" pitchFamily="34" charset="0"/>
              </a:rPr>
            </a:br>
            <a:r>
              <a:rPr lang="es-PE" sz="3600" dirty="0">
                <a:latin typeface="Arial Rounded MT Bold" panose="020F0704030504030204" pitchFamily="34" charset="0"/>
              </a:rPr>
              <a:t> 2025 -2027</a:t>
            </a:r>
            <a:endParaRPr lang="es-MX" sz="3600" dirty="0">
              <a:latin typeface="Arial Rounded MT Bold" panose="020F0704030504030204" pitchFamily="34" charset="0"/>
            </a:endParaRPr>
          </a:p>
        </p:txBody>
      </p:sp>
    </p:spTree>
    <p:extLst>
      <p:ext uri="{BB962C8B-B14F-4D97-AF65-F5344CB8AC3E}">
        <p14:creationId xmlns:p14="http://schemas.microsoft.com/office/powerpoint/2010/main" val="181582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 y="112522"/>
            <a:ext cx="8186057" cy="388720"/>
          </a:xfrm>
          <a:prstGeom prst="rect">
            <a:avLst/>
          </a:prstGeom>
        </p:spPr>
      </p:pic>
      <p:graphicFrame>
        <p:nvGraphicFramePr>
          <p:cNvPr id="8" name="Tabla 7">
            <a:extLst>
              <a:ext uri="{FF2B5EF4-FFF2-40B4-BE49-F238E27FC236}">
                <a16:creationId xmlns:a16="http://schemas.microsoft.com/office/drawing/2014/main" id="{0E648E7F-A7AA-B5F3-4135-8929B3014A35}"/>
              </a:ext>
            </a:extLst>
          </p:cNvPr>
          <p:cNvGraphicFramePr>
            <a:graphicFrameLocks noGrp="1"/>
          </p:cNvGraphicFramePr>
          <p:nvPr>
            <p:extLst>
              <p:ext uri="{D42A27DB-BD31-4B8C-83A1-F6EECF244321}">
                <p14:modId xmlns:p14="http://schemas.microsoft.com/office/powerpoint/2010/main" val="2850057217"/>
              </p:ext>
            </p:extLst>
          </p:nvPr>
        </p:nvGraphicFramePr>
        <p:xfrm>
          <a:off x="83473" y="565667"/>
          <a:ext cx="9087155" cy="1219200"/>
        </p:xfrm>
        <a:graphic>
          <a:graphicData uri="http://schemas.openxmlformats.org/drawingml/2006/table">
            <a:tbl>
              <a:tblPr firstRow="1" firstCol="1" lastRow="1" lastCol="1" bandRow="1" bandCol="1">
                <a:tableStyleId>{5C22544A-7EE6-4342-B048-85BDC9FD1C3A}</a:tableStyleId>
              </a:tblPr>
              <a:tblGrid>
                <a:gridCol w="1446224">
                  <a:extLst>
                    <a:ext uri="{9D8B030D-6E8A-4147-A177-3AD203B41FA5}">
                      <a16:colId xmlns:a16="http://schemas.microsoft.com/office/drawing/2014/main" val="3926713998"/>
                    </a:ext>
                  </a:extLst>
                </a:gridCol>
                <a:gridCol w="7640931">
                  <a:extLst>
                    <a:ext uri="{9D8B030D-6E8A-4147-A177-3AD203B41FA5}">
                      <a16:colId xmlns:a16="http://schemas.microsoft.com/office/drawing/2014/main" val="2786638234"/>
                    </a:ext>
                  </a:extLst>
                </a:gridCol>
              </a:tblGrid>
              <a:tr h="821550">
                <a:tc>
                  <a:txBody>
                    <a:bodyPr/>
                    <a:lstStyle/>
                    <a:p>
                      <a:pPr marL="69850">
                        <a:spcAft>
                          <a:spcPts val="0"/>
                        </a:spcAft>
                      </a:pPr>
                      <a:r>
                        <a:rPr lang="es-PE" sz="1600" dirty="0">
                          <a:solidFill>
                            <a:schemeClr val="tx1"/>
                          </a:solidFill>
                          <a:effectLst/>
                        </a:rPr>
                        <a:t>Fórmula del indicador</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lumMod val="60000"/>
                        <a:lumOff val="40000"/>
                      </a:schemeClr>
                    </a:solidFill>
                  </a:tcPr>
                </a:tc>
                <a:tc>
                  <a:txBody>
                    <a:bodyPr/>
                    <a:lstStyle/>
                    <a:p>
                      <a:pPr marL="7620" algn="ctr">
                        <a:spcAft>
                          <a:spcPts val="0"/>
                        </a:spcAft>
                      </a:pPr>
                      <a:r>
                        <a:rPr lang="es-PE" sz="1600" dirty="0">
                          <a:solidFill>
                            <a:schemeClr val="tx1"/>
                          </a:solidFill>
                          <a:effectLst/>
                        </a:rPr>
                        <a:t>Número de atendidos con diagnóstico de Diabetes Mellitus que tienen al menos una toma de medición de Hemoglobina Glicosilada (HbA1c) en el periodo de evaluación         X 100</a:t>
                      </a:r>
                      <a:endParaRPr lang="en-US" sz="2400" dirty="0">
                        <a:solidFill>
                          <a:schemeClr val="tx1"/>
                        </a:solidFill>
                        <a:effectLst/>
                      </a:endParaRPr>
                    </a:p>
                    <a:p>
                      <a:pPr marL="12700" algn="ctr">
                        <a:spcAft>
                          <a:spcPts val="0"/>
                        </a:spcAft>
                        <a:tabLst>
                          <a:tab pos="3689985" algn="l"/>
                        </a:tabLst>
                      </a:pPr>
                      <a:r>
                        <a:rPr lang="es-PE" sz="1600" dirty="0">
                          <a:solidFill>
                            <a:schemeClr val="tx1"/>
                          </a:solidFill>
                          <a:effectLst/>
                        </a:rPr>
                        <a:t>--------------------------------------------------------------------------------------------------------</a:t>
                      </a:r>
                      <a:endParaRPr lang="en-US" sz="2400" dirty="0">
                        <a:solidFill>
                          <a:schemeClr val="tx1"/>
                        </a:solidFill>
                        <a:effectLst/>
                      </a:endParaRPr>
                    </a:p>
                    <a:p>
                      <a:pPr marL="7620" algn="ctr">
                        <a:spcAft>
                          <a:spcPts val="0"/>
                        </a:spcAft>
                      </a:pPr>
                      <a:r>
                        <a:rPr lang="es-PE" sz="1600" dirty="0">
                          <a:solidFill>
                            <a:schemeClr val="tx1"/>
                          </a:solidFill>
                          <a:effectLst/>
                        </a:rPr>
                        <a:t>Número de atendidos con diagnóstico de Diabetes Mellitus en el periodo de evaluación</a:t>
                      </a:r>
                      <a:endParaRPr lang="en-US" sz="2400" dirty="0">
                        <a:solidFill>
                          <a:schemeClr val="tx1"/>
                        </a:solidFill>
                        <a:effectLst/>
                      </a:endParaRPr>
                    </a:p>
                    <a:p>
                      <a:pPr marL="7620" algn="ctr">
                        <a:spcAft>
                          <a:spcPts val="0"/>
                        </a:spcAft>
                      </a:pPr>
                      <a:r>
                        <a:rPr lang="es-PE" sz="1600" dirty="0">
                          <a:solidFill>
                            <a:schemeClr val="tx1"/>
                          </a:solidFill>
                          <a:effectLst/>
                        </a:rPr>
                        <a:t>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val="3462179874"/>
                  </a:ext>
                </a:extLst>
              </a:tr>
            </a:tbl>
          </a:graphicData>
        </a:graphic>
      </p:graphicFrame>
      <p:sp>
        <p:nvSpPr>
          <p:cNvPr id="10" name="Rectángulo 9">
            <a:extLst>
              <a:ext uri="{FF2B5EF4-FFF2-40B4-BE49-F238E27FC236}">
                <a16:creationId xmlns:a16="http://schemas.microsoft.com/office/drawing/2014/main" id="{3E47DD85-E804-379E-E344-B0AF5284B46E}"/>
              </a:ext>
            </a:extLst>
          </p:cNvPr>
          <p:cNvSpPr/>
          <p:nvPr/>
        </p:nvSpPr>
        <p:spPr>
          <a:xfrm>
            <a:off x="10511615" y="531967"/>
            <a:ext cx="1454728"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rPr>
              <a:t>Meta</a:t>
            </a:r>
          </a:p>
          <a:p>
            <a:pPr algn="ctr"/>
            <a:r>
              <a:rPr lang="es-PE" b="1" dirty="0">
                <a:solidFill>
                  <a:schemeClr val="tx1"/>
                </a:solidFill>
              </a:rPr>
              <a:t>45% </a:t>
            </a:r>
            <a:endParaRPr lang="en-US" b="1" dirty="0">
              <a:solidFill>
                <a:schemeClr val="tx1"/>
              </a:solidFill>
            </a:endParaRPr>
          </a:p>
        </p:txBody>
      </p:sp>
      <p:pic>
        <p:nvPicPr>
          <p:cNvPr id="11" name="Imagen 10">
            <a:extLst>
              <a:ext uri="{FF2B5EF4-FFF2-40B4-BE49-F238E27FC236}">
                <a16:creationId xmlns:a16="http://schemas.microsoft.com/office/drawing/2014/main" id="{5AF5BA9D-451D-8FF0-92BA-41890A000E73}"/>
              </a:ext>
            </a:extLst>
          </p:cNvPr>
          <p:cNvPicPr>
            <a:picLocks noChangeAspect="1"/>
          </p:cNvPicPr>
          <p:nvPr/>
        </p:nvPicPr>
        <p:blipFill>
          <a:blip r:embed="rId7"/>
          <a:stretch>
            <a:fillRect/>
          </a:stretch>
        </p:blipFill>
        <p:spPr>
          <a:xfrm>
            <a:off x="4904682" y="2745614"/>
            <a:ext cx="6899391" cy="607771"/>
          </a:xfrm>
          <a:prstGeom prst="rect">
            <a:avLst/>
          </a:prstGeom>
        </p:spPr>
      </p:pic>
      <p:pic>
        <p:nvPicPr>
          <p:cNvPr id="12" name="Imagen 11">
            <a:extLst>
              <a:ext uri="{FF2B5EF4-FFF2-40B4-BE49-F238E27FC236}">
                <a16:creationId xmlns:a16="http://schemas.microsoft.com/office/drawing/2014/main" id="{35A35CBC-F06C-BFB0-ED10-1489A77D70DB}"/>
              </a:ext>
            </a:extLst>
          </p:cNvPr>
          <p:cNvPicPr>
            <a:picLocks noChangeAspect="1"/>
          </p:cNvPicPr>
          <p:nvPr/>
        </p:nvPicPr>
        <p:blipFill>
          <a:blip r:embed="rId8"/>
          <a:stretch>
            <a:fillRect/>
          </a:stretch>
        </p:blipFill>
        <p:spPr>
          <a:xfrm>
            <a:off x="4959926" y="3429001"/>
            <a:ext cx="6922597" cy="3196244"/>
          </a:xfrm>
          <a:prstGeom prst="rect">
            <a:avLst/>
          </a:prstGeom>
        </p:spPr>
      </p:pic>
      <p:sp>
        <p:nvSpPr>
          <p:cNvPr id="13" name="Flecha derecha 9">
            <a:extLst>
              <a:ext uri="{FF2B5EF4-FFF2-40B4-BE49-F238E27FC236}">
                <a16:creationId xmlns:a16="http://schemas.microsoft.com/office/drawing/2014/main" id="{5B9F5181-1921-7D28-88DB-EFEC1D929986}"/>
              </a:ext>
            </a:extLst>
          </p:cNvPr>
          <p:cNvSpPr/>
          <p:nvPr/>
        </p:nvSpPr>
        <p:spPr>
          <a:xfrm>
            <a:off x="9598408" y="837865"/>
            <a:ext cx="627611"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585ADC7F-EB31-F4DD-0C5D-954582507AB3}"/>
              </a:ext>
            </a:extLst>
          </p:cNvPr>
          <p:cNvSpPr/>
          <p:nvPr/>
        </p:nvSpPr>
        <p:spPr>
          <a:xfrm>
            <a:off x="4959927" y="1994017"/>
            <a:ext cx="6777644" cy="646331"/>
          </a:xfrm>
          <a:prstGeom prst="rect">
            <a:avLst/>
          </a:prstGeom>
          <a:solidFill>
            <a:srgbClr val="FFFF00"/>
          </a:solidFill>
        </p:spPr>
        <p:txBody>
          <a:bodyPr wrap="square">
            <a:spAutoFit/>
          </a:bodyPr>
          <a:lstStyle/>
          <a:p>
            <a:r>
              <a:rPr lang="es-PE" b="1" dirty="0">
                <a:solidFill>
                  <a:srgbClr val="000000"/>
                </a:solidFill>
                <a:latin typeface="Calibri" panose="020F0502020204030204" pitchFamily="34" charset="0"/>
                <a:ea typeface="Times New Roman" panose="02020603050405020304" pitchFamily="18" charset="0"/>
              </a:rPr>
              <a:t>CPMS: 83036 registrado al menos una vez en los códigos de servicio </a:t>
            </a:r>
            <a:r>
              <a:rPr lang="es-PE" b="1" dirty="0">
                <a:solidFill>
                  <a:srgbClr val="FF0000"/>
                </a:solidFill>
                <a:latin typeface="Calibri" panose="020F0502020204030204" pitchFamily="34" charset="0"/>
                <a:ea typeface="Times New Roman" panose="02020603050405020304" pitchFamily="18" charset="0"/>
              </a:rPr>
              <a:t>056 o 071 </a:t>
            </a:r>
            <a:r>
              <a:rPr lang="es-PE" b="1" dirty="0">
                <a:solidFill>
                  <a:srgbClr val="000000"/>
                </a:solidFill>
                <a:latin typeface="Calibri" panose="020F0502020204030204" pitchFamily="34" charset="0"/>
                <a:ea typeface="Times New Roman" panose="02020603050405020304" pitchFamily="18" charset="0"/>
              </a:rPr>
              <a:t>en el periodo de evaluación. </a:t>
            </a:r>
            <a:endParaRPr lang="en-US" b="1" dirty="0"/>
          </a:p>
        </p:txBody>
      </p:sp>
      <p:pic>
        <p:nvPicPr>
          <p:cNvPr id="15" name="Imagen 14">
            <a:extLst>
              <a:ext uri="{FF2B5EF4-FFF2-40B4-BE49-F238E27FC236}">
                <a16:creationId xmlns:a16="http://schemas.microsoft.com/office/drawing/2014/main" id="{31BE434F-7A5C-9537-93F1-A8CC7F1AEA2C}"/>
              </a:ext>
            </a:extLst>
          </p:cNvPr>
          <p:cNvPicPr>
            <a:picLocks noChangeAspect="1"/>
          </p:cNvPicPr>
          <p:nvPr/>
        </p:nvPicPr>
        <p:blipFill>
          <a:blip r:embed="rId9"/>
          <a:stretch>
            <a:fillRect/>
          </a:stretch>
        </p:blipFill>
        <p:spPr>
          <a:xfrm>
            <a:off x="83473" y="1901537"/>
            <a:ext cx="3785142" cy="4956483"/>
          </a:xfrm>
          <a:prstGeom prst="rect">
            <a:avLst/>
          </a:prstGeom>
        </p:spPr>
      </p:pic>
      <p:sp>
        <p:nvSpPr>
          <p:cNvPr id="16" name="Rectángulo 15">
            <a:extLst>
              <a:ext uri="{FF2B5EF4-FFF2-40B4-BE49-F238E27FC236}">
                <a16:creationId xmlns:a16="http://schemas.microsoft.com/office/drawing/2014/main" id="{A73A981A-4392-A73F-690F-A838EA084D2F}"/>
              </a:ext>
            </a:extLst>
          </p:cNvPr>
          <p:cNvSpPr/>
          <p:nvPr/>
        </p:nvSpPr>
        <p:spPr>
          <a:xfrm>
            <a:off x="-2" y="106614"/>
            <a:ext cx="10975571" cy="369332"/>
          </a:xfrm>
          <a:prstGeom prst="rect">
            <a:avLst/>
          </a:prstGeom>
          <a:solidFill>
            <a:srgbClr val="661412"/>
          </a:solidFill>
        </p:spPr>
        <p:txBody>
          <a:bodyPr wrap="square">
            <a:spAutoFit/>
          </a:bodyPr>
          <a:lstStyle/>
          <a:p>
            <a:pPr algn="ctr"/>
            <a:r>
              <a:rPr lang="es-PE" b="1" dirty="0">
                <a:solidFill>
                  <a:schemeClr val="bg1"/>
                </a:solidFill>
              </a:rPr>
              <a:t>IP 02: Porcentaje de atendidos con diagnóstico de Diabetes Mellitus con medición de Hemoglobina Glicosilada</a:t>
            </a:r>
            <a:endParaRPr lang="en-US" b="1" dirty="0">
              <a:solidFill>
                <a:schemeClr val="bg1"/>
              </a:solidFill>
            </a:endParaRPr>
          </a:p>
        </p:txBody>
      </p:sp>
    </p:spTree>
    <p:extLst>
      <p:ext uri="{BB962C8B-B14F-4D97-AF65-F5344CB8AC3E}">
        <p14:creationId xmlns:p14="http://schemas.microsoft.com/office/powerpoint/2010/main" val="279377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05B0580-71D6-17B4-FB70-C20976384782}"/>
              </a:ext>
            </a:extLst>
          </p:cNvPr>
          <p:cNvPicPr>
            <a:picLocks noChangeAspect="1"/>
          </p:cNvPicPr>
          <p:nvPr/>
        </p:nvPicPr>
        <p:blipFill>
          <a:blip r:embed="rId2"/>
          <a:stretch>
            <a:fillRect/>
          </a:stretch>
        </p:blipFill>
        <p:spPr>
          <a:xfrm>
            <a:off x="1196800" y="142416"/>
            <a:ext cx="9983593" cy="6573167"/>
          </a:xfrm>
          <a:prstGeom prst="rect">
            <a:avLst/>
          </a:prstGeom>
        </p:spPr>
      </p:pic>
      <p:sp>
        <p:nvSpPr>
          <p:cNvPr id="2" name="Rectángulo: esquinas redondeadas 1">
            <a:extLst>
              <a:ext uri="{FF2B5EF4-FFF2-40B4-BE49-F238E27FC236}">
                <a16:creationId xmlns:a16="http://schemas.microsoft.com/office/drawing/2014/main" id="{4839E564-FC18-53D0-AEB8-8926072181C7}"/>
              </a:ext>
            </a:extLst>
          </p:cNvPr>
          <p:cNvSpPr/>
          <p:nvPr/>
        </p:nvSpPr>
        <p:spPr>
          <a:xfrm>
            <a:off x="196770" y="6195060"/>
            <a:ext cx="2257062" cy="6629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dirty="0">
                <a:solidFill>
                  <a:srgbClr val="FF0000"/>
                </a:solidFill>
              </a:rPr>
              <a:t>COLOCAR </a:t>
            </a:r>
            <a:r>
              <a:rPr lang="es-PE" dirty="0" err="1">
                <a:solidFill>
                  <a:srgbClr val="FF0000"/>
                </a:solidFill>
              </a:rPr>
              <a:t>Nº</a:t>
            </a:r>
            <a:r>
              <a:rPr lang="es-PE" dirty="0">
                <a:solidFill>
                  <a:srgbClr val="FF0000"/>
                </a:solidFill>
              </a:rPr>
              <a:t> DE FUA en la orden</a:t>
            </a:r>
          </a:p>
        </p:txBody>
      </p:sp>
    </p:spTree>
    <p:extLst>
      <p:ext uri="{BB962C8B-B14F-4D97-AF65-F5344CB8AC3E}">
        <p14:creationId xmlns:p14="http://schemas.microsoft.com/office/powerpoint/2010/main" val="150504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 y="365743"/>
            <a:ext cx="11905310" cy="388720"/>
          </a:xfrm>
          <a:prstGeom prst="rect">
            <a:avLst/>
          </a:prstGeom>
        </p:spPr>
      </p:pic>
      <p:sp>
        <p:nvSpPr>
          <p:cNvPr id="2" name="Rectángulo 1">
            <a:extLst>
              <a:ext uri="{FF2B5EF4-FFF2-40B4-BE49-F238E27FC236}">
                <a16:creationId xmlns:a16="http://schemas.microsoft.com/office/drawing/2014/main" id="{DD64F3FF-DF8C-BEE2-59DB-7D6137AA1612}"/>
              </a:ext>
            </a:extLst>
          </p:cNvPr>
          <p:cNvSpPr/>
          <p:nvPr/>
        </p:nvSpPr>
        <p:spPr>
          <a:xfrm>
            <a:off x="88512" y="373195"/>
            <a:ext cx="11499923" cy="646331"/>
          </a:xfrm>
          <a:prstGeom prst="rect">
            <a:avLst/>
          </a:prstGeom>
        </p:spPr>
        <p:txBody>
          <a:bodyPr wrap="square">
            <a:spAutoFit/>
          </a:bodyPr>
          <a:lstStyle/>
          <a:p>
            <a:pPr algn="ctr"/>
            <a:r>
              <a:rPr lang="es-PE" b="1" dirty="0">
                <a:solidFill>
                  <a:schemeClr val="bg1"/>
                </a:solidFill>
              </a:rPr>
              <a:t>IP 03: Porcentaje de atendidos con diagnostico de Diabetes Mellitus con medición de Micro albuminuria y creatinina sérica</a:t>
            </a:r>
            <a:endParaRPr lang="en-US" b="1" dirty="0">
              <a:solidFill>
                <a:schemeClr val="bg1"/>
              </a:solidFill>
            </a:endParaRPr>
          </a:p>
        </p:txBody>
      </p:sp>
      <p:graphicFrame>
        <p:nvGraphicFramePr>
          <p:cNvPr id="3" name="Tabla 2">
            <a:extLst>
              <a:ext uri="{FF2B5EF4-FFF2-40B4-BE49-F238E27FC236}">
                <a16:creationId xmlns:a16="http://schemas.microsoft.com/office/drawing/2014/main" id="{853F7E02-421D-15C6-BF0C-CB2EE0960A7B}"/>
              </a:ext>
            </a:extLst>
          </p:cNvPr>
          <p:cNvGraphicFramePr>
            <a:graphicFrameLocks noGrp="1"/>
          </p:cNvGraphicFramePr>
          <p:nvPr>
            <p:extLst>
              <p:ext uri="{D42A27DB-BD31-4B8C-83A1-F6EECF244321}">
                <p14:modId xmlns:p14="http://schemas.microsoft.com/office/powerpoint/2010/main" val="1147629108"/>
              </p:ext>
            </p:extLst>
          </p:nvPr>
        </p:nvGraphicFramePr>
        <p:xfrm>
          <a:off x="266007" y="1126697"/>
          <a:ext cx="8190688" cy="1066800"/>
        </p:xfrm>
        <a:graphic>
          <a:graphicData uri="http://schemas.openxmlformats.org/drawingml/2006/table">
            <a:tbl>
              <a:tblPr firstRow="1" firstCol="1" lastRow="1" lastCol="1" bandRow="1" bandCol="1">
                <a:tableStyleId>{5C22544A-7EE6-4342-B048-85BDC9FD1C3A}</a:tableStyleId>
              </a:tblPr>
              <a:tblGrid>
                <a:gridCol w="1014153">
                  <a:extLst>
                    <a:ext uri="{9D8B030D-6E8A-4147-A177-3AD203B41FA5}">
                      <a16:colId xmlns:a16="http://schemas.microsoft.com/office/drawing/2014/main" val="1467245821"/>
                    </a:ext>
                  </a:extLst>
                </a:gridCol>
                <a:gridCol w="7176535">
                  <a:extLst>
                    <a:ext uri="{9D8B030D-6E8A-4147-A177-3AD203B41FA5}">
                      <a16:colId xmlns:a16="http://schemas.microsoft.com/office/drawing/2014/main" val="88938799"/>
                    </a:ext>
                  </a:extLst>
                </a:gridCol>
              </a:tblGrid>
              <a:tr h="980902">
                <a:tc>
                  <a:txBody>
                    <a:bodyPr/>
                    <a:lstStyle/>
                    <a:p>
                      <a:pPr marL="69850">
                        <a:spcAft>
                          <a:spcPts val="0"/>
                        </a:spcAft>
                      </a:pPr>
                      <a:r>
                        <a:rPr lang="es-PE" sz="1400" dirty="0">
                          <a:solidFill>
                            <a:schemeClr val="tx1"/>
                          </a:solidFill>
                          <a:effectLst/>
                        </a:rPr>
                        <a:t>Fórmula del indicador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solidFill>
                  </a:tcPr>
                </a:tc>
                <a:tc>
                  <a:txBody>
                    <a:bodyPr/>
                    <a:lstStyle/>
                    <a:p>
                      <a:pPr marL="7620" algn="ctr">
                        <a:spcAft>
                          <a:spcPts val="0"/>
                        </a:spcAft>
                      </a:pPr>
                      <a:r>
                        <a:rPr lang="es-PE" sz="1400" dirty="0">
                          <a:solidFill>
                            <a:schemeClr val="tx1"/>
                          </a:solidFill>
                          <a:effectLst/>
                        </a:rPr>
                        <a:t>Número de pacientes con diagnóstico de Diabetes Mellitus que tienen al menos una toma de medición de Microalbuminuria y Creatinina sérica registrada en el periodo de evaluación      X 100</a:t>
                      </a:r>
                      <a:endParaRPr lang="en-US" sz="1400" dirty="0">
                        <a:solidFill>
                          <a:schemeClr val="tx1"/>
                        </a:solidFill>
                        <a:effectLst/>
                      </a:endParaRPr>
                    </a:p>
                    <a:p>
                      <a:pPr marL="12700" algn="ctr">
                        <a:spcAft>
                          <a:spcPts val="0"/>
                        </a:spcAft>
                        <a:tabLst>
                          <a:tab pos="3689985" algn="l"/>
                        </a:tabLst>
                      </a:pPr>
                      <a:r>
                        <a:rPr lang="es-PE" sz="1400" dirty="0">
                          <a:solidFill>
                            <a:schemeClr val="tx1"/>
                          </a:solidFill>
                          <a:effectLst/>
                        </a:rPr>
                        <a:t>--------------------------------------------------------------------------------------------------------</a:t>
                      </a:r>
                      <a:endParaRPr lang="en-US" sz="1400" dirty="0">
                        <a:solidFill>
                          <a:schemeClr val="tx1"/>
                        </a:solidFill>
                        <a:effectLst/>
                      </a:endParaRPr>
                    </a:p>
                    <a:p>
                      <a:pPr marL="7620" algn="ctr">
                        <a:spcAft>
                          <a:spcPts val="0"/>
                        </a:spcAft>
                      </a:pPr>
                      <a:r>
                        <a:rPr lang="es-PE" sz="1400" dirty="0">
                          <a:solidFill>
                            <a:schemeClr val="tx1"/>
                          </a:solidFill>
                          <a:effectLst/>
                        </a:rPr>
                        <a:t>Número de pacientes con diagnóstico de Diabetes Mellitus</a:t>
                      </a:r>
                      <a:endParaRPr lang="en-US" sz="1400" dirty="0">
                        <a:solidFill>
                          <a:schemeClr val="tx1"/>
                        </a:solidFill>
                        <a:effectLst/>
                      </a:endParaRPr>
                    </a:p>
                    <a:p>
                      <a:pPr marL="7620" algn="ctr">
                        <a:spcAft>
                          <a:spcPts val="0"/>
                        </a:spcAft>
                      </a:pPr>
                      <a:r>
                        <a:rPr lang="es-PE" sz="1400" dirty="0">
                          <a:solidFill>
                            <a:schemeClr val="tx1"/>
                          </a:solidFill>
                          <a:effectLst/>
                        </a:rPr>
                        <a:t> </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4193714119"/>
                  </a:ext>
                </a:extLst>
              </a:tr>
            </a:tbl>
          </a:graphicData>
        </a:graphic>
      </p:graphicFrame>
      <p:sp>
        <p:nvSpPr>
          <p:cNvPr id="4" name="Rectángulo 3">
            <a:extLst>
              <a:ext uri="{FF2B5EF4-FFF2-40B4-BE49-F238E27FC236}">
                <a16:creationId xmlns:a16="http://schemas.microsoft.com/office/drawing/2014/main" id="{C315A410-9D1E-EDE7-DE9C-E01D4188B6AF}"/>
              </a:ext>
            </a:extLst>
          </p:cNvPr>
          <p:cNvSpPr/>
          <p:nvPr/>
        </p:nvSpPr>
        <p:spPr>
          <a:xfrm>
            <a:off x="9867207" y="1017229"/>
            <a:ext cx="1454728"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rPr>
              <a:t>Meta</a:t>
            </a:r>
          </a:p>
          <a:p>
            <a:pPr algn="ctr"/>
            <a:r>
              <a:rPr lang="es-PE" b="1" dirty="0">
                <a:solidFill>
                  <a:schemeClr val="tx1"/>
                </a:solidFill>
              </a:rPr>
              <a:t>30 % </a:t>
            </a:r>
            <a:endParaRPr lang="en-US" b="1" dirty="0">
              <a:solidFill>
                <a:schemeClr val="tx1"/>
              </a:solidFill>
            </a:endParaRPr>
          </a:p>
        </p:txBody>
      </p:sp>
      <p:sp>
        <p:nvSpPr>
          <p:cNvPr id="5" name="Flecha derecha 4">
            <a:extLst>
              <a:ext uri="{FF2B5EF4-FFF2-40B4-BE49-F238E27FC236}">
                <a16:creationId xmlns:a16="http://schemas.microsoft.com/office/drawing/2014/main" id="{82668C63-4329-E4DC-F6EF-B06C0FCD4915}"/>
              </a:ext>
            </a:extLst>
          </p:cNvPr>
          <p:cNvSpPr/>
          <p:nvPr/>
        </p:nvSpPr>
        <p:spPr>
          <a:xfrm>
            <a:off x="8774084" y="1291705"/>
            <a:ext cx="77573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Imagen 5">
            <a:extLst>
              <a:ext uri="{FF2B5EF4-FFF2-40B4-BE49-F238E27FC236}">
                <a16:creationId xmlns:a16="http://schemas.microsoft.com/office/drawing/2014/main" id="{2075EA86-BC44-88C2-9DEF-088C131E94E6}"/>
              </a:ext>
            </a:extLst>
          </p:cNvPr>
          <p:cNvPicPr>
            <a:picLocks noChangeAspect="1"/>
          </p:cNvPicPr>
          <p:nvPr/>
        </p:nvPicPr>
        <p:blipFill>
          <a:blip r:embed="rId7"/>
          <a:stretch>
            <a:fillRect/>
          </a:stretch>
        </p:blipFill>
        <p:spPr>
          <a:xfrm>
            <a:off x="266007" y="2472258"/>
            <a:ext cx="7280564" cy="847725"/>
          </a:xfrm>
          <a:prstGeom prst="rect">
            <a:avLst/>
          </a:prstGeom>
        </p:spPr>
      </p:pic>
      <p:pic>
        <p:nvPicPr>
          <p:cNvPr id="7" name="Imagen 6">
            <a:extLst>
              <a:ext uri="{FF2B5EF4-FFF2-40B4-BE49-F238E27FC236}">
                <a16:creationId xmlns:a16="http://schemas.microsoft.com/office/drawing/2014/main" id="{4384A951-8DD4-02B6-14D3-23F4D4853503}"/>
              </a:ext>
            </a:extLst>
          </p:cNvPr>
          <p:cNvPicPr>
            <a:picLocks noChangeAspect="1"/>
          </p:cNvPicPr>
          <p:nvPr/>
        </p:nvPicPr>
        <p:blipFill>
          <a:blip r:embed="rId8"/>
          <a:stretch>
            <a:fillRect/>
          </a:stretch>
        </p:blipFill>
        <p:spPr>
          <a:xfrm>
            <a:off x="665019" y="3429001"/>
            <a:ext cx="10515599" cy="3175784"/>
          </a:xfrm>
          <a:prstGeom prst="rect">
            <a:avLst/>
          </a:prstGeom>
        </p:spPr>
      </p:pic>
      <p:sp>
        <p:nvSpPr>
          <p:cNvPr id="8" name="Rectángulo 7">
            <a:extLst>
              <a:ext uri="{FF2B5EF4-FFF2-40B4-BE49-F238E27FC236}">
                <a16:creationId xmlns:a16="http://schemas.microsoft.com/office/drawing/2014/main" id="{9C6DE6B5-A064-9537-E816-9CBC45D8C0BC}"/>
              </a:ext>
            </a:extLst>
          </p:cNvPr>
          <p:cNvSpPr/>
          <p:nvPr/>
        </p:nvSpPr>
        <p:spPr>
          <a:xfrm>
            <a:off x="7718095" y="2379112"/>
            <a:ext cx="4298223" cy="1067665"/>
          </a:xfrm>
          <a:prstGeom prst="rect">
            <a:avLst/>
          </a:prstGeom>
          <a:solidFill>
            <a:schemeClr val="accent4">
              <a:lumMod val="60000"/>
              <a:lumOff val="40000"/>
            </a:schemeClr>
          </a:solidFill>
        </p:spPr>
        <p:txBody>
          <a:bodyPr wrap="square">
            <a:spAutoFit/>
          </a:bodyPr>
          <a:lstStyle/>
          <a:p>
            <a:pPr marL="90805" algn="just">
              <a:lnSpc>
                <a:spcPct val="115000"/>
              </a:lnSpc>
              <a:spcAft>
                <a:spcPts val="1000"/>
              </a:spcAft>
            </a:pPr>
            <a:r>
              <a:rPr lang="es-PE" sz="1400" b="1" dirty="0">
                <a:latin typeface="Calibri" panose="020F0502020204030204" pitchFamily="34" charset="0"/>
                <a:ea typeface="Times New Roman" panose="02020603050405020304" pitchFamily="18" charset="0"/>
              </a:rPr>
              <a:t>Microalbuminuria y Creatinina sérica (CPMS únicos: 82043 o 82044 y 82565) registrados al menos una vez en los códigos de servicio </a:t>
            </a:r>
            <a:r>
              <a:rPr lang="es-PE" sz="1400" b="1" dirty="0">
                <a:solidFill>
                  <a:srgbClr val="FF0000"/>
                </a:solidFill>
                <a:latin typeface="Calibri" panose="020F0502020204030204" pitchFamily="34" charset="0"/>
                <a:ea typeface="Times New Roman" panose="02020603050405020304" pitchFamily="18" charset="0"/>
              </a:rPr>
              <a:t>056 o 071 </a:t>
            </a:r>
            <a:r>
              <a:rPr lang="es-PE" sz="1400" b="1" dirty="0">
                <a:latin typeface="Calibri" panose="020F0502020204030204" pitchFamily="34" charset="0"/>
                <a:ea typeface="Times New Roman" panose="02020603050405020304" pitchFamily="18" charset="0"/>
              </a:rPr>
              <a:t>en el periodo de evaluación.</a:t>
            </a:r>
            <a:endParaRPr lang="en-US"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325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FA25169-2AB6-0B63-C19A-9A6127A55657}"/>
              </a:ext>
            </a:extLst>
          </p:cNvPr>
          <p:cNvPicPr>
            <a:picLocks noChangeAspect="1"/>
          </p:cNvPicPr>
          <p:nvPr/>
        </p:nvPicPr>
        <p:blipFill>
          <a:blip r:embed="rId2"/>
          <a:stretch>
            <a:fillRect/>
          </a:stretch>
        </p:blipFill>
        <p:spPr>
          <a:xfrm>
            <a:off x="1297238" y="0"/>
            <a:ext cx="9597523" cy="6858000"/>
          </a:xfrm>
          <a:prstGeom prst="rect">
            <a:avLst/>
          </a:prstGeom>
        </p:spPr>
      </p:pic>
    </p:spTree>
    <p:extLst>
      <p:ext uri="{BB962C8B-B14F-4D97-AF65-F5344CB8AC3E}">
        <p14:creationId xmlns:p14="http://schemas.microsoft.com/office/powerpoint/2010/main" val="390917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9691" y="139200"/>
            <a:ext cx="11896890" cy="388720"/>
          </a:xfrm>
          <a:prstGeom prst="rect">
            <a:avLst/>
          </a:prstGeom>
        </p:spPr>
      </p:pic>
      <p:sp>
        <p:nvSpPr>
          <p:cNvPr id="4" name="Rectángulo 3">
            <a:extLst>
              <a:ext uri="{FF2B5EF4-FFF2-40B4-BE49-F238E27FC236}">
                <a16:creationId xmlns:a16="http://schemas.microsoft.com/office/drawing/2014/main" id="{91065076-6361-1D30-159E-1249925B12BD}"/>
              </a:ext>
            </a:extLst>
          </p:cNvPr>
          <p:cNvSpPr/>
          <p:nvPr/>
        </p:nvSpPr>
        <p:spPr>
          <a:xfrm>
            <a:off x="-9691" y="145750"/>
            <a:ext cx="11137235" cy="338554"/>
          </a:xfrm>
          <a:prstGeom prst="rect">
            <a:avLst/>
          </a:prstGeom>
        </p:spPr>
        <p:txBody>
          <a:bodyPr wrap="square">
            <a:spAutoFit/>
          </a:bodyPr>
          <a:lstStyle/>
          <a:p>
            <a:pPr algn="ctr"/>
            <a:r>
              <a:rPr lang="es-PE" sz="1600" b="1" dirty="0">
                <a:solidFill>
                  <a:schemeClr val="bg1"/>
                </a:solidFill>
              </a:rPr>
              <a:t>IP 04: % DE ATENDIDOS CON DIAGNOSTICO DE HIPERTENSIÓN ARTERIAL QUE HAN ALCANZADO LA META TERAPÉUTICA</a:t>
            </a:r>
            <a:endParaRPr lang="en-US" sz="1600" b="1" dirty="0">
              <a:solidFill>
                <a:schemeClr val="bg1"/>
              </a:solidFill>
            </a:endParaRPr>
          </a:p>
        </p:txBody>
      </p:sp>
      <p:graphicFrame>
        <p:nvGraphicFramePr>
          <p:cNvPr id="5" name="Tabla 4">
            <a:extLst>
              <a:ext uri="{FF2B5EF4-FFF2-40B4-BE49-F238E27FC236}">
                <a16:creationId xmlns:a16="http://schemas.microsoft.com/office/drawing/2014/main" id="{B6802511-4F4E-FD72-8B8E-5D78913354A6}"/>
              </a:ext>
            </a:extLst>
          </p:cNvPr>
          <p:cNvGraphicFramePr>
            <a:graphicFrameLocks noGrp="1"/>
          </p:cNvGraphicFramePr>
          <p:nvPr>
            <p:extLst>
              <p:ext uri="{D42A27DB-BD31-4B8C-83A1-F6EECF244321}">
                <p14:modId xmlns:p14="http://schemas.microsoft.com/office/powerpoint/2010/main" val="766402403"/>
              </p:ext>
            </p:extLst>
          </p:nvPr>
        </p:nvGraphicFramePr>
        <p:xfrm>
          <a:off x="77152" y="735859"/>
          <a:ext cx="4253780" cy="1005840"/>
        </p:xfrm>
        <a:graphic>
          <a:graphicData uri="http://schemas.openxmlformats.org/drawingml/2006/table">
            <a:tbl>
              <a:tblPr firstRow="1" firstCol="1" lastRow="1" lastCol="1" bandRow="1" bandCol="1">
                <a:tableStyleId>{5C22544A-7EE6-4342-B048-85BDC9FD1C3A}</a:tableStyleId>
              </a:tblPr>
              <a:tblGrid>
                <a:gridCol w="679306">
                  <a:extLst>
                    <a:ext uri="{9D8B030D-6E8A-4147-A177-3AD203B41FA5}">
                      <a16:colId xmlns:a16="http://schemas.microsoft.com/office/drawing/2014/main" val="1171185951"/>
                    </a:ext>
                  </a:extLst>
                </a:gridCol>
                <a:gridCol w="3574474">
                  <a:extLst>
                    <a:ext uri="{9D8B030D-6E8A-4147-A177-3AD203B41FA5}">
                      <a16:colId xmlns:a16="http://schemas.microsoft.com/office/drawing/2014/main" val="2010091079"/>
                    </a:ext>
                  </a:extLst>
                </a:gridCol>
              </a:tblGrid>
              <a:tr h="962107">
                <a:tc>
                  <a:txBody>
                    <a:bodyPr/>
                    <a:lstStyle/>
                    <a:p>
                      <a:pPr marL="69850" marR="58420">
                        <a:spcAft>
                          <a:spcPts val="0"/>
                        </a:spcAft>
                        <a:tabLst>
                          <a:tab pos="932180" algn="l"/>
                        </a:tabLst>
                      </a:pPr>
                      <a:r>
                        <a:rPr lang="es-PE" sz="1100" dirty="0">
                          <a:solidFill>
                            <a:schemeClr val="tx1"/>
                          </a:solidFill>
                          <a:effectLst/>
                        </a:rPr>
                        <a:t>Fórmula </a:t>
                      </a:r>
                      <a:r>
                        <a:rPr lang="es-PE" sz="1100" spc="-35" dirty="0">
                          <a:solidFill>
                            <a:schemeClr val="tx1"/>
                          </a:solidFill>
                          <a:effectLst/>
                        </a:rPr>
                        <a:t>del </a:t>
                      </a:r>
                      <a:r>
                        <a:rPr lang="es-PE" sz="1100" dirty="0">
                          <a:solidFill>
                            <a:schemeClr val="tx1"/>
                          </a:solidFill>
                          <a:effectLst/>
                        </a:rPr>
                        <a:t>indicador</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solidFill>
                  </a:tcPr>
                </a:tc>
                <a:tc>
                  <a:txBody>
                    <a:bodyPr/>
                    <a:lstStyle/>
                    <a:p>
                      <a:pPr marL="7620" algn="ctr">
                        <a:spcAft>
                          <a:spcPts val="0"/>
                        </a:spcAft>
                      </a:pPr>
                      <a:r>
                        <a:rPr lang="es-PE" sz="1100" dirty="0">
                          <a:solidFill>
                            <a:schemeClr val="tx1"/>
                          </a:solidFill>
                          <a:effectLst/>
                        </a:rPr>
                        <a:t>Número de pacientes con diagnóstico Hipertensión Arterial con al menos dos controles y que han alcanzado la meta terapéutica                      </a:t>
                      </a:r>
                      <a:endParaRPr lang="en-US" sz="1600" dirty="0">
                        <a:solidFill>
                          <a:schemeClr val="tx1"/>
                        </a:solidFill>
                        <a:effectLst/>
                      </a:endParaRPr>
                    </a:p>
                    <a:p>
                      <a:pPr marL="12700" algn="ctr">
                        <a:spcAft>
                          <a:spcPts val="0"/>
                        </a:spcAft>
                        <a:tabLst>
                          <a:tab pos="3689985" algn="l"/>
                        </a:tabLst>
                      </a:pPr>
                      <a:r>
                        <a:rPr lang="es-PE" sz="1100" dirty="0">
                          <a:solidFill>
                            <a:schemeClr val="tx1"/>
                          </a:solidFill>
                          <a:effectLst/>
                        </a:rPr>
                        <a:t>------------------------------------------------------------------------------------- X 100</a:t>
                      </a:r>
                      <a:endParaRPr lang="en-US" sz="1600" dirty="0">
                        <a:solidFill>
                          <a:schemeClr val="tx1"/>
                        </a:solidFill>
                        <a:effectLst/>
                      </a:endParaRPr>
                    </a:p>
                    <a:p>
                      <a:pPr marL="7620" algn="ctr">
                        <a:spcAft>
                          <a:spcPts val="0"/>
                        </a:spcAft>
                      </a:pPr>
                      <a:r>
                        <a:rPr lang="es-PE" sz="1100" dirty="0">
                          <a:solidFill>
                            <a:schemeClr val="tx1"/>
                          </a:solidFill>
                          <a:effectLst/>
                        </a:rPr>
                        <a:t>Número de pacientes con diagnóstico Hipertensión Arterial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738321036"/>
                  </a:ext>
                </a:extLst>
              </a:tr>
            </a:tbl>
          </a:graphicData>
        </a:graphic>
      </p:graphicFrame>
      <p:sp>
        <p:nvSpPr>
          <p:cNvPr id="6" name="Flecha derecha 4">
            <a:extLst>
              <a:ext uri="{FF2B5EF4-FFF2-40B4-BE49-F238E27FC236}">
                <a16:creationId xmlns:a16="http://schemas.microsoft.com/office/drawing/2014/main" id="{7F45A373-8C89-60B8-62D1-052DC601E12B}"/>
              </a:ext>
            </a:extLst>
          </p:cNvPr>
          <p:cNvSpPr/>
          <p:nvPr/>
        </p:nvSpPr>
        <p:spPr>
          <a:xfrm>
            <a:off x="4525955" y="887609"/>
            <a:ext cx="627611" cy="4223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a:extLst>
              <a:ext uri="{FF2B5EF4-FFF2-40B4-BE49-F238E27FC236}">
                <a16:creationId xmlns:a16="http://schemas.microsoft.com/office/drawing/2014/main" id="{CB453EE6-8B1B-E00F-4444-C9A528EBCAFF}"/>
              </a:ext>
            </a:extLst>
          </p:cNvPr>
          <p:cNvSpPr/>
          <p:nvPr/>
        </p:nvSpPr>
        <p:spPr>
          <a:xfrm>
            <a:off x="11099409" y="783566"/>
            <a:ext cx="978984"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Meta</a:t>
            </a:r>
          </a:p>
          <a:p>
            <a:pPr algn="ctr"/>
            <a:r>
              <a:rPr lang="es-PE" b="1" dirty="0">
                <a:solidFill>
                  <a:schemeClr val="tx1"/>
                </a:solidFill>
              </a:rPr>
              <a:t>50 % </a:t>
            </a:r>
            <a:endParaRPr lang="en-US" b="1" dirty="0">
              <a:solidFill>
                <a:schemeClr val="tx1"/>
              </a:solidFill>
            </a:endParaRPr>
          </a:p>
        </p:txBody>
      </p:sp>
      <p:pic>
        <p:nvPicPr>
          <p:cNvPr id="8" name="Imagen 7">
            <a:extLst>
              <a:ext uri="{FF2B5EF4-FFF2-40B4-BE49-F238E27FC236}">
                <a16:creationId xmlns:a16="http://schemas.microsoft.com/office/drawing/2014/main" id="{B31FDC0E-1122-2B88-B5AE-BEF4894433A7}"/>
              </a:ext>
            </a:extLst>
          </p:cNvPr>
          <p:cNvPicPr>
            <a:picLocks noChangeAspect="1"/>
          </p:cNvPicPr>
          <p:nvPr/>
        </p:nvPicPr>
        <p:blipFill rotWithShape="1">
          <a:blip r:embed="rId7"/>
          <a:srcRect b="2260"/>
          <a:stretch/>
        </p:blipFill>
        <p:spPr>
          <a:xfrm>
            <a:off x="213993" y="1912007"/>
            <a:ext cx="3885616" cy="4770150"/>
          </a:xfrm>
          <a:prstGeom prst="rect">
            <a:avLst/>
          </a:prstGeom>
        </p:spPr>
      </p:pic>
      <p:graphicFrame>
        <p:nvGraphicFramePr>
          <p:cNvPr id="9" name="Tabla 8">
            <a:extLst>
              <a:ext uri="{FF2B5EF4-FFF2-40B4-BE49-F238E27FC236}">
                <a16:creationId xmlns:a16="http://schemas.microsoft.com/office/drawing/2014/main" id="{CA27786A-6A6D-F957-B141-92A52B0D64D8}"/>
              </a:ext>
            </a:extLst>
          </p:cNvPr>
          <p:cNvGraphicFramePr>
            <a:graphicFrameLocks noGrp="1"/>
          </p:cNvGraphicFramePr>
          <p:nvPr>
            <p:extLst>
              <p:ext uri="{D42A27DB-BD31-4B8C-83A1-F6EECF244321}">
                <p14:modId xmlns:p14="http://schemas.microsoft.com/office/powerpoint/2010/main" val="1952200553"/>
              </p:ext>
            </p:extLst>
          </p:nvPr>
        </p:nvGraphicFramePr>
        <p:xfrm>
          <a:off x="5199285" y="619481"/>
          <a:ext cx="5272513" cy="1833880"/>
        </p:xfrm>
        <a:graphic>
          <a:graphicData uri="http://schemas.openxmlformats.org/drawingml/2006/table">
            <a:tbl>
              <a:tblPr firstRow="1" firstCol="1" lastRow="1" lastCol="1" bandRow="1" bandCol="1">
                <a:tableStyleId>{5C22544A-7EE6-4342-B048-85BDC9FD1C3A}</a:tableStyleId>
              </a:tblPr>
              <a:tblGrid>
                <a:gridCol w="763040">
                  <a:extLst>
                    <a:ext uri="{9D8B030D-6E8A-4147-A177-3AD203B41FA5}">
                      <a16:colId xmlns:a16="http://schemas.microsoft.com/office/drawing/2014/main" val="1638971033"/>
                    </a:ext>
                  </a:extLst>
                </a:gridCol>
                <a:gridCol w="4509473">
                  <a:extLst>
                    <a:ext uri="{9D8B030D-6E8A-4147-A177-3AD203B41FA5}">
                      <a16:colId xmlns:a16="http://schemas.microsoft.com/office/drawing/2014/main" val="2099347010"/>
                    </a:ext>
                  </a:extLst>
                </a:gridCol>
              </a:tblGrid>
              <a:tr h="1242570">
                <a:tc>
                  <a:txBody>
                    <a:bodyPr/>
                    <a:lstStyle/>
                    <a:p>
                      <a:pPr marL="69850" marR="58420" algn="ctr">
                        <a:spcAft>
                          <a:spcPts val="0"/>
                        </a:spcAft>
                        <a:tabLst>
                          <a:tab pos="932180" algn="l"/>
                        </a:tabLst>
                      </a:pPr>
                      <a:r>
                        <a:rPr lang="es-PE" sz="1400" dirty="0">
                          <a:solidFill>
                            <a:schemeClr val="tx1"/>
                          </a:solidFill>
                          <a:effectLst/>
                        </a:rPr>
                        <a:t>Construc. </a:t>
                      </a:r>
                      <a:r>
                        <a:rPr lang="es-PE" sz="1400" spc="-40" dirty="0">
                          <a:solidFill>
                            <a:schemeClr val="tx1"/>
                          </a:solidFill>
                          <a:effectLst/>
                        </a:rPr>
                        <a:t>del </a:t>
                      </a:r>
                      <a:r>
                        <a:rPr lang="es-PE" sz="1400" dirty="0">
                          <a:solidFill>
                            <a:schemeClr val="tx1"/>
                          </a:solidFill>
                          <a:effectLst/>
                        </a:rPr>
                        <a:t>indicador</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2">
                        <a:lumMod val="20000"/>
                        <a:lumOff val="80000"/>
                      </a:schemeClr>
                    </a:solidFill>
                  </a:tcPr>
                </a:tc>
                <a:tc>
                  <a:txBody>
                    <a:bodyPr/>
                    <a:lstStyle/>
                    <a:p>
                      <a:pPr algn="just">
                        <a:spcAft>
                          <a:spcPts val="1000"/>
                        </a:spcAft>
                      </a:pPr>
                      <a:r>
                        <a:rPr lang="es-PE" sz="1400" b="0" dirty="0">
                          <a:solidFill>
                            <a:srgbClr val="FF0000"/>
                          </a:solidFill>
                          <a:effectLst/>
                        </a:rPr>
                        <a:t>Numerador</a:t>
                      </a:r>
                      <a:r>
                        <a:rPr lang="es-PE" sz="1400" b="0" dirty="0">
                          <a:solidFill>
                            <a:schemeClr val="tx1"/>
                          </a:solidFill>
                          <a:effectLst/>
                        </a:rPr>
                        <a:t>: Suma de atendidos con diagnóstico (definitivo o repetido) de Hipertensión Arterial (Anexo 4) en el </a:t>
                      </a:r>
                      <a:r>
                        <a:rPr lang="es-PE" sz="1400" b="0" dirty="0">
                          <a:solidFill>
                            <a:schemeClr val="accent1">
                              <a:lumMod val="75000"/>
                            </a:schemeClr>
                          </a:solidFill>
                          <a:effectLst/>
                        </a:rPr>
                        <a:t>Servicio de Consulta externa (056)</a:t>
                      </a:r>
                      <a:r>
                        <a:rPr lang="es-PE" sz="1400" b="0" dirty="0">
                          <a:solidFill>
                            <a:schemeClr val="tx1"/>
                          </a:solidFill>
                          <a:effectLst/>
                        </a:rPr>
                        <a:t>, </a:t>
                      </a:r>
                      <a:r>
                        <a:rPr lang="es-PE" sz="1400" b="1" dirty="0">
                          <a:solidFill>
                            <a:schemeClr val="tx1"/>
                          </a:solidFill>
                          <a:effectLst/>
                        </a:rPr>
                        <a:t>con mínimo dos controles en un Semestre </a:t>
                      </a:r>
                      <a:r>
                        <a:rPr lang="es-PE" sz="1400" b="0" dirty="0">
                          <a:solidFill>
                            <a:schemeClr val="tx1"/>
                          </a:solidFill>
                          <a:effectLst/>
                        </a:rPr>
                        <a:t>en los cuales, al menos una vez, se haya registrado una presión arterial &lt;140/90 mmHg.</a:t>
                      </a:r>
                      <a:endParaRPr lang="en-US" sz="2000" b="0" dirty="0">
                        <a:solidFill>
                          <a:schemeClr val="tx1"/>
                        </a:solidFill>
                        <a:effectLst/>
                      </a:endParaRPr>
                    </a:p>
                    <a:p>
                      <a:pPr marR="82550">
                        <a:spcAft>
                          <a:spcPts val="0"/>
                        </a:spcAft>
                      </a:pPr>
                      <a:r>
                        <a:rPr lang="es-PE" sz="1400" b="0" dirty="0">
                          <a:solidFill>
                            <a:srgbClr val="FF0000"/>
                          </a:solidFill>
                          <a:effectLst/>
                        </a:rPr>
                        <a:t>Denominador</a:t>
                      </a:r>
                      <a:r>
                        <a:rPr lang="es-PE" sz="1400" b="0" dirty="0">
                          <a:solidFill>
                            <a:schemeClr val="tx1"/>
                          </a:solidFill>
                          <a:effectLst/>
                        </a:rPr>
                        <a:t>: Suma de atendidos con diagnóstico (definitivo o repetido) de Hipertensión Arterial (Anexo 4) en el Servicio de Consulta externa (056)</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27001661"/>
                  </a:ext>
                </a:extLst>
              </a:tr>
            </a:tbl>
          </a:graphicData>
        </a:graphic>
      </p:graphicFrame>
      <p:sp>
        <p:nvSpPr>
          <p:cNvPr id="10" name="Flecha derecha 8">
            <a:extLst>
              <a:ext uri="{FF2B5EF4-FFF2-40B4-BE49-F238E27FC236}">
                <a16:creationId xmlns:a16="http://schemas.microsoft.com/office/drawing/2014/main" id="{BAC60579-F553-F090-0D5A-EA0DB4AEF937}"/>
              </a:ext>
            </a:extLst>
          </p:cNvPr>
          <p:cNvSpPr/>
          <p:nvPr/>
        </p:nvSpPr>
        <p:spPr>
          <a:xfrm>
            <a:off x="10499934" y="1030120"/>
            <a:ext cx="627611" cy="4223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B8CD67A0-6F65-399E-1D5F-CED1A30BDE32}"/>
              </a:ext>
            </a:extLst>
          </p:cNvPr>
          <p:cNvPicPr>
            <a:picLocks noChangeAspect="1"/>
          </p:cNvPicPr>
          <p:nvPr/>
        </p:nvPicPr>
        <p:blipFill>
          <a:blip r:embed="rId8"/>
          <a:stretch>
            <a:fillRect/>
          </a:stretch>
        </p:blipFill>
        <p:spPr>
          <a:xfrm>
            <a:off x="4656880" y="2681961"/>
            <a:ext cx="7038975" cy="817697"/>
          </a:xfrm>
          <a:prstGeom prst="rect">
            <a:avLst/>
          </a:prstGeom>
        </p:spPr>
      </p:pic>
      <p:pic>
        <p:nvPicPr>
          <p:cNvPr id="12" name="Imagen 11">
            <a:extLst>
              <a:ext uri="{FF2B5EF4-FFF2-40B4-BE49-F238E27FC236}">
                <a16:creationId xmlns:a16="http://schemas.microsoft.com/office/drawing/2014/main" id="{A715E277-AFCA-4714-8856-F5F4C736061A}"/>
              </a:ext>
            </a:extLst>
          </p:cNvPr>
          <p:cNvPicPr>
            <a:picLocks noChangeAspect="1"/>
          </p:cNvPicPr>
          <p:nvPr/>
        </p:nvPicPr>
        <p:blipFill>
          <a:blip r:embed="rId9"/>
          <a:stretch>
            <a:fillRect/>
          </a:stretch>
        </p:blipFill>
        <p:spPr>
          <a:xfrm>
            <a:off x="4397434" y="3699163"/>
            <a:ext cx="7298422" cy="3069383"/>
          </a:xfrm>
          <a:prstGeom prst="rect">
            <a:avLst/>
          </a:prstGeom>
        </p:spPr>
      </p:pic>
    </p:spTree>
    <p:extLst>
      <p:ext uri="{BB962C8B-B14F-4D97-AF65-F5344CB8AC3E}">
        <p14:creationId xmlns:p14="http://schemas.microsoft.com/office/powerpoint/2010/main" val="3223208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 y="140655"/>
            <a:ext cx="10508568" cy="388720"/>
          </a:xfrm>
          <a:prstGeom prst="rect">
            <a:avLst/>
          </a:prstGeom>
        </p:spPr>
      </p:pic>
      <p:sp>
        <p:nvSpPr>
          <p:cNvPr id="2" name="Rectángulo 1">
            <a:extLst>
              <a:ext uri="{FF2B5EF4-FFF2-40B4-BE49-F238E27FC236}">
                <a16:creationId xmlns:a16="http://schemas.microsoft.com/office/drawing/2014/main" id="{9B3CFDF1-1A3D-54DB-4479-C929195E5DD0}"/>
              </a:ext>
            </a:extLst>
          </p:cNvPr>
          <p:cNvSpPr/>
          <p:nvPr/>
        </p:nvSpPr>
        <p:spPr>
          <a:xfrm>
            <a:off x="253498" y="161769"/>
            <a:ext cx="10022186" cy="369332"/>
          </a:xfrm>
          <a:prstGeom prst="rect">
            <a:avLst/>
          </a:prstGeom>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IGD: INDICADOR DE GRATUIDAD EN LA DISPENSACIÓN DE MEDICAMENTOS E INSUMOS MÉDICOS</a:t>
            </a:r>
            <a:endParaRPr lang="en-US" sz="1600" b="1" dirty="0">
              <a:solidFill>
                <a:schemeClr val="bg1"/>
              </a:solidFill>
              <a:effectLst/>
              <a:latin typeface="Calibri" panose="020F0502020204030204" pitchFamily="34" charset="0"/>
              <a:ea typeface="Calibri" panose="020F0502020204030204" pitchFamily="34" charset="0"/>
            </a:endParaRPr>
          </a:p>
        </p:txBody>
      </p:sp>
      <p:graphicFrame>
        <p:nvGraphicFramePr>
          <p:cNvPr id="3" name="Diagrama 2">
            <a:extLst>
              <a:ext uri="{FF2B5EF4-FFF2-40B4-BE49-F238E27FC236}">
                <a16:creationId xmlns:a16="http://schemas.microsoft.com/office/drawing/2014/main" id="{157BD59A-57DA-443E-19E2-297EFE36E524}"/>
              </a:ext>
            </a:extLst>
          </p:cNvPr>
          <p:cNvGraphicFramePr/>
          <p:nvPr>
            <p:extLst>
              <p:ext uri="{D42A27DB-BD31-4B8C-83A1-F6EECF244321}">
                <p14:modId xmlns:p14="http://schemas.microsoft.com/office/powerpoint/2010/main" val="98717032"/>
              </p:ext>
            </p:extLst>
          </p:nvPr>
        </p:nvGraphicFramePr>
        <p:xfrm>
          <a:off x="1507583" y="553406"/>
          <a:ext cx="10508569" cy="62061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No hay ninguna descripción de la foto disponible.">
            <a:extLst>
              <a:ext uri="{FF2B5EF4-FFF2-40B4-BE49-F238E27FC236}">
                <a16:creationId xmlns:a16="http://schemas.microsoft.com/office/drawing/2014/main" id="{CDE87B9A-2FA7-91E1-4AAB-0A82F662ED1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1443" b="26479"/>
          <a:stretch/>
        </p:blipFill>
        <p:spPr bwMode="auto">
          <a:xfrm>
            <a:off x="0" y="2831639"/>
            <a:ext cx="3059722" cy="159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71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 y="365743"/>
            <a:ext cx="8186057" cy="388720"/>
          </a:xfrm>
          <a:prstGeom prst="rect">
            <a:avLst/>
          </a:prstGeom>
        </p:spPr>
      </p:pic>
      <p:sp>
        <p:nvSpPr>
          <p:cNvPr id="2" name="Rectángulo 1">
            <a:extLst>
              <a:ext uri="{FF2B5EF4-FFF2-40B4-BE49-F238E27FC236}">
                <a16:creationId xmlns:a16="http://schemas.microsoft.com/office/drawing/2014/main" id="{6FDCC6D9-B1F7-A3EF-FDD2-ED29DE430A34}"/>
              </a:ext>
            </a:extLst>
          </p:cNvPr>
          <p:cNvSpPr/>
          <p:nvPr/>
        </p:nvSpPr>
        <p:spPr>
          <a:xfrm>
            <a:off x="64519" y="392060"/>
            <a:ext cx="8121536" cy="369332"/>
          </a:xfrm>
          <a:prstGeom prst="rect">
            <a:avLst/>
          </a:prstGeom>
          <a:noFill/>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INDICADOR OPORTUNIDAD DEL ENVÍO DE INFORMACIÓN PRESTACIONAL AL SIS</a:t>
            </a:r>
            <a:endParaRPr lang="en-US" sz="1600" b="1" dirty="0">
              <a:solidFill>
                <a:schemeClr val="bg1"/>
              </a:solidFill>
              <a:effectLst/>
              <a:latin typeface="Calibri" panose="020F0502020204030204" pitchFamily="34" charset="0"/>
              <a:ea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9B6F9CEE-3FE6-E566-1B5D-766437925D12}"/>
                  </a:ext>
                </a:extLst>
              </p:cNvPr>
              <p:cNvGraphicFramePr>
                <a:graphicFrameLocks noGrp="1"/>
              </p:cNvGraphicFramePr>
              <p:nvPr>
                <p:extLst>
                  <p:ext uri="{D42A27DB-BD31-4B8C-83A1-F6EECF244321}">
                    <p14:modId xmlns:p14="http://schemas.microsoft.com/office/powerpoint/2010/main" val="2811911180"/>
                  </p:ext>
                </p:extLst>
              </p:nvPr>
            </p:nvGraphicFramePr>
            <p:xfrm>
              <a:off x="66041" y="1050009"/>
              <a:ext cx="8445730" cy="2042160"/>
            </p:xfrm>
            <a:graphic>
              <a:graphicData uri="http://schemas.openxmlformats.org/drawingml/2006/table">
                <a:tbl>
                  <a:tblPr firstRow="1" firstCol="1" bandRow="1">
                    <a:tableStyleId>{5C22544A-7EE6-4342-B048-85BDC9FD1C3A}</a:tableStyleId>
                  </a:tblPr>
                  <a:tblGrid>
                    <a:gridCol w="4168334">
                      <a:extLst>
                        <a:ext uri="{9D8B030D-6E8A-4147-A177-3AD203B41FA5}">
                          <a16:colId xmlns:a16="http://schemas.microsoft.com/office/drawing/2014/main" val="1524259353"/>
                        </a:ext>
                      </a:extLst>
                    </a:gridCol>
                    <a:gridCol w="4277396">
                      <a:extLst>
                        <a:ext uri="{9D8B030D-6E8A-4147-A177-3AD203B41FA5}">
                          <a16:colId xmlns:a16="http://schemas.microsoft.com/office/drawing/2014/main" val="2888544586"/>
                        </a:ext>
                      </a:extLst>
                    </a:gridCol>
                  </a:tblGrid>
                  <a:tr h="468697">
                    <a:tc rowSpan="3">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US" sz="1600" i="1" smtClean="0">
                                        <a:solidFill>
                                          <a:schemeClr val="tx1"/>
                                        </a:solidFill>
                                        <a:effectLst/>
                                        <a:latin typeface="Cambria Math" panose="02040503050406030204" pitchFamily="18" charset="0"/>
                                      </a:rPr>
                                    </m:ctrlPr>
                                  </m:fPr>
                                  <m:num>
                                    <m:nary>
                                      <m:naryPr>
                                        <m:chr m:val="∑"/>
                                        <m:limLoc m:val="undOvr"/>
                                        <m:ctrlPr>
                                          <a:rPr lang="en-US" sz="1600" i="1">
                                            <a:solidFill>
                                              <a:schemeClr val="tx1"/>
                                            </a:solidFill>
                                            <a:effectLst/>
                                            <a:latin typeface="Cambria Math" panose="02040503050406030204" pitchFamily="18" charset="0"/>
                                          </a:rPr>
                                        </m:ctrlPr>
                                      </m:naryPr>
                                      <m:sub>
                                        <m:r>
                                          <m:rPr>
                                            <m:sty m:val="p"/>
                                          </m:rPr>
                                          <a:rPr lang="es-MX" sz="1600">
                                            <a:solidFill>
                                              <a:schemeClr val="tx1"/>
                                            </a:solidFill>
                                            <a:effectLst/>
                                            <a:latin typeface="Cambria Math" panose="02040503050406030204" pitchFamily="18" charset="0"/>
                                          </a:rPr>
                                          <m:t>i</m:t>
                                        </m:r>
                                        <m:r>
                                          <a:rPr lang="es-MX" sz="1600">
                                            <a:solidFill>
                                              <a:schemeClr val="tx1"/>
                                            </a:solidFill>
                                            <a:effectLst/>
                                            <a:latin typeface="Cambria Math" panose="02040503050406030204" pitchFamily="18" charset="0"/>
                                          </a:rPr>
                                          <m:t>=1</m:t>
                                        </m:r>
                                      </m:sub>
                                      <m:sup>
                                        <m:r>
                                          <m:rPr>
                                            <m:sty m:val="p"/>
                                          </m:rPr>
                                          <a:rPr lang="es-MX" sz="1600">
                                            <a:solidFill>
                                              <a:schemeClr val="tx1"/>
                                            </a:solidFill>
                                            <a:effectLst/>
                                            <a:latin typeface="Cambria Math" panose="02040503050406030204" pitchFamily="18" charset="0"/>
                                          </a:rPr>
                                          <m:t>n</m:t>
                                        </m:r>
                                      </m:sup>
                                      <m:e>
                                        <m:r>
                                          <a:rPr lang="es-MX" sz="1600">
                                            <a:solidFill>
                                              <a:schemeClr val="tx1"/>
                                            </a:solidFill>
                                            <a:effectLst/>
                                            <a:latin typeface="Cambria Math" panose="02040503050406030204" pitchFamily="18" charset="0"/>
                                          </a:rPr>
                                          <m:t>(</m:t>
                                        </m:r>
                                        <m:r>
                                          <m:rPr>
                                            <m:sty m:val="p"/>
                                          </m:rPr>
                                          <a:rPr lang="es-MX" sz="1600">
                                            <a:solidFill>
                                              <a:schemeClr val="tx1"/>
                                            </a:solidFill>
                                            <a:effectLst/>
                                            <a:latin typeface="Cambria Math" panose="02040503050406030204" pitchFamily="18" charset="0"/>
                                          </a:rPr>
                                          <m:t>FechaRecepci</m:t>
                                        </m:r>
                                        <m:r>
                                          <a:rPr lang="es-MX" sz="1600">
                                            <a:solidFill>
                                              <a:schemeClr val="tx1"/>
                                            </a:solidFill>
                                            <a:effectLst/>
                                            <a:latin typeface="Cambria Math" panose="02040503050406030204" pitchFamily="18" charset="0"/>
                                          </a:rPr>
                                          <m:t>ó</m:t>
                                        </m:r>
                                        <m:r>
                                          <m:rPr>
                                            <m:sty m:val="p"/>
                                          </m:rPr>
                                          <a:rPr lang="es-MX" sz="1600">
                                            <a:solidFill>
                                              <a:schemeClr val="tx1"/>
                                            </a:solidFill>
                                            <a:effectLst/>
                                            <a:latin typeface="Cambria Math" panose="02040503050406030204" pitchFamily="18" charset="0"/>
                                          </a:rPr>
                                          <m:t>n</m:t>
                                        </m:r>
                                        <m:r>
                                          <a:rPr lang="es-MX" sz="1600">
                                            <a:solidFill>
                                              <a:schemeClr val="tx1"/>
                                            </a:solidFill>
                                            <a:effectLst/>
                                            <a:latin typeface="Cambria Math" panose="02040503050406030204" pitchFamily="18" charset="0"/>
                                          </a:rPr>
                                          <m:t> −</m:t>
                                        </m:r>
                                        <m:sSub>
                                          <m:sSubPr>
                                            <m:ctrlPr>
                                              <a:rPr lang="en-US" sz="1600" i="1">
                                                <a:solidFill>
                                                  <a:schemeClr val="tx1"/>
                                                </a:solidFill>
                                                <a:effectLst/>
                                                <a:latin typeface="Cambria Math" panose="02040503050406030204" pitchFamily="18" charset="0"/>
                                              </a:rPr>
                                            </m:ctrlPr>
                                          </m:sSubPr>
                                          <m:e>
                                            <m:r>
                                              <m:rPr>
                                                <m:sty m:val="p"/>
                                              </m:rPr>
                                              <a:rPr lang="es-MX" sz="1600">
                                                <a:solidFill>
                                                  <a:schemeClr val="tx1"/>
                                                </a:solidFill>
                                                <a:effectLst/>
                                                <a:latin typeface="Cambria Math" panose="02040503050406030204" pitchFamily="18" charset="0"/>
                                              </a:rPr>
                                              <m:t>FechaAtenci</m:t>
                                            </m:r>
                                            <m:r>
                                              <a:rPr lang="es-MX" sz="1600">
                                                <a:solidFill>
                                                  <a:schemeClr val="tx1"/>
                                                </a:solidFill>
                                                <a:effectLst/>
                                                <a:latin typeface="Cambria Math" panose="02040503050406030204" pitchFamily="18" charset="0"/>
                                              </a:rPr>
                                              <m:t>ó</m:t>
                                            </m:r>
                                            <m:r>
                                              <m:rPr>
                                                <m:sty m:val="p"/>
                                              </m:rPr>
                                              <a:rPr lang="es-MX" sz="1600">
                                                <a:solidFill>
                                                  <a:schemeClr val="tx1"/>
                                                </a:solidFill>
                                                <a:effectLst/>
                                                <a:latin typeface="Cambria Math" panose="02040503050406030204" pitchFamily="18" charset="0"/>
                                              </a:rPr>
                                              <m:t>n</m:t>
                                            </m:r>
                                          </m:e>
                                          <m:sub>
                                            <m:r>
                                              <m:rPr>
                                                <m:sty m:val="p"/>
                                              </m:rPr>
                                              <a:rPr lang="es-MX" sz="1600">
                                                <a:solidFill>
                                                  <a:schemeClr val="tx1"/>
                                                </a:solidFill>
                                                <a:effectLst/>
                                                <a:latin typeface="Cambria Math" panose="02040503050406030204" pitchFamily="18" charset="0"/>
                                              </a:rPr>
                                              <m:t>i</m:t>
                                            </m:r>
                                          </m:sub>
                                        </m:sSub>
                                        <m:r>
                                          <a:rPr lang="es-MX" sz="1600">
                                            <a:solidFill>
                                              <a:schemeClr val="tx1"/>
                                            </a:solidFill>
                                            <a:effectLst/>
                                            <a:latin typeface="Cambria Math" panose="02040503050406030204" pitchFamily="18" charset="0"/>
                                          </a:rPr>
                                          <m:t>)</m:t>
                                        </m:r>
                                      </m:e>
                                    </m:nary>
                                  </m:num>
                                  <m:den>
                                    <m:r>
                                      <m:rPr>
                                        <m:sty m:val="p"/>
                                      </m:rPr>
                                      <a:rPr lang="es-MX" sz="1600">
                                        <a:solidFill>
                                          <a:schemeClr val="tx1"/>
                                        </a:solidFill>
                                        <a:effectLst/>
                                        <a:latin typeface="Cambria Math" panose="02040503050406030204" pitchFamily="18" charset="0"/>
                                      </a:rPr>
                                      <m:t>n</m:t>
                                    </m:r>
                                  </m:den>
                                </m:f>
                              </m:oMath>
                            </m:oMathPara>
                          </a14:m>
                          <a:endParaRPr lang="en-US" sz="1600" dirty="0">
                            <a:solidFill>
                              <a:schemeClr val="tx1"/>
                            </a:solidFill>
                            <a:effectLst/>
                            <a:latin typeface="Arial Rounded MT Bold" panose="020F0704030504030204" pitchFamily="34" charset="0"/>
                          </a:endParaRPr>
                        </a:p>
                        <a:p>
                          <a:pPr algn="ctr">
                            <a:spcAft>
                              <a:spcPts val="0"/>
                            </a:spcAft>
                          </a:pPr>
                          <a:r>
                            <a:rPr lang="es-MX" sz="1600" dirty="0">
                              <a:solidFill>
                                <a:schemeClr val="tx1"/>
                              </a:solidFill>
                              <a:effectLst/>
                            </a:rPr>
                            <a:t> </a:t>
                          </a:r>
                          <a:endParaRPr lang="en-US" sz="1600" dirty="0">
                            <a:solidFill>
                              <a:schemeClr val="tx1"/>
                            </a:solidFill>
                            <a:effectLst/>
                          </a:endParaRPr>
                        </a:p>
                        <a:p>
                          <a:pPr algn="ctr">
                            <a:spcAft>
                              <a:spcPts val="0"/>
                            </a:spcAft>
                          </a:pPr>
                          <a:r>
                            <a:rPr lang="es-MX"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algn="just">
                            <a:spcAft>
                              <a:spcPts val="0"/>
                            </a:spcAft>
                          </a:pPr>
                          <a:r>
                            <a:rPr lang="es-MX" sz="1600" dirty="0">
                              <a:solidFill>
                                <a:schemeClr val="tx1"/>
                              </a:solidFill>
                              <a:effectLst/>
                            </a:rPr>
                            <a:t>Suma total de los días entre la fecha de atención y la fecha de recepción de todos los FUAs que superaron las Reglas de Consistencia por </a:t>
                          </a:r>
                          <a:r>
                            <a:rPr lang="es-PE" sz="1600" dirty="0">
                              <a:solidFill>
                                <a:schemeClr val="tx1"/>
                              </a:solidFill>
                              <a:effectLst/>
                            </a:rPr>
                            <a:t>Unidad Ejecutora.</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2502862939"/>
                      </a:ext>
                    </a:extLst>
                  </a:tr>
                  <a:tr h="160152">
                    <a:tc vMerge="1">
                      <a:txBody>
                        <a:bodyPr/>
                        <a:lstStyle/>
                        <a:p>
                          <a:endParaRPr lang="en-US"/>
                        </a:p>
                      </a:txBody>
                      <a:tcPr/>
                    </a:tc>
                    <a:tc>
                      <a:txBody>
                        <a:bodyPr/>
                        <a:lstStyle/>
                        <a:p>
                          <a:pPr algn="ctr">
                            <a:spcAft>
                              <a:spcPts val="0"/>
                            </a:spcAft>
                          </a:pPr>
                          <a:r>
                            <a:rPr lang="es-MX" sz="1600" b="1" dirty="0">
                              <a:solidFill>
                                <a:schemeClr val="tx1"/>
                              </a:solidFill>
                              <a:effectLst/>
                            </a:rPr>
                            <a:t>Denominador</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3124185757"/>
                      </a:ext>
                    </a:extLst>
                  </a:tr>
                  <a:tr h="403097">
                    <a:tc vMerge="1">
                      <a:txBody>
                        <a:bodyPr/>
                        <a:lstStyle/>
                        <a:p>
                          <a:endParaRPr lang="en-US"/>
                        </a:p>
                      </a:txBody>
                      <a:tcPr/>
                    </a:tc>
                    <a:tc>
                      <a:txBody>
                        <a:bodyPr/>
                        <a:lstStyle/>
                        <a:p>
                          <a:pPr algn="just">
                            <a:spcAft>
                              <a:spcPts val="0"/>
                            </a:spcAft>
                          </a:pPr>
                          <a:r>
                            <a:rPr lang="es-MX" sz="1800" b="1" dirty="0">
                              <a:solidFill>
                                <a:schemeClr val="tx1"/>
                              </a:solidFill>
                              <a:effectLst/>
                            </a:rPr>
                            <a:t>Número total de FUAS que superaron las Reglas de consistencia por </a:t>
                          </a:r>
                          <a:r>
                            <a:rPr lang="es-PE" sz="1800" b="1" dirty="0">
                              <a:solidFill>
                                <a:schemeClr val="tx1"/>
                              </a:solidFill>
                              <a:effectLst/>
                            </a:rPr>
                            <a:t>Unidad Ejecutora</a:t>
                          </a:r>
                          <a:r>
                            <a:rPr lang="es-MX" sz="1800" b="1" dirty="0">
                              <a:solidFill>
                                <a:schemeClr val="tx1"/>
                              </a:solidFill>
                              <a:effectLst/>
                            </a:rPr>
                            <a:t>.</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3456852915"/>
                      </a:ext>
                    </a:extLst>
                  </a:tr>
                </a:tbl>
              </a:graphicData>
            </a:graphic>
          </p:graphicFrame>
        </mc:Choice>
        <mc:Fallback xmlns="">
          <p:graphicFrame>
            <p:nvGraphicFramePr>
              <p:cNvPr id="3" name="Tabla 2">
                <a:extLst>
                  <a:ext uri="{FF2B5EF4-FFF2-40B4-BE49-F238E27FC236}">
                    <a16:creationId xmlns:a16="http://schemas.microsoft.com/office/drawing/2014/main" id="{9B6F9CEE-3FE6-E566-1B5D-766437925D12}"/>
                  </a:ext>
                </a:extLst>
              </p:cNvPr>
              <p:cNvGraphicFramePr>
                <a:graphicFrameLocks noGrp="1"/>
              </p:cNvGraphicFramePr>
              <p:nvPr>
                <p:extLst>
                  <p:ext uri="{D42A27DB-BD31-4B8C-83A1-F6EECF244321}">
                    <p14:modId xmlns:p14="http://schemas.microsoft.com/office/powerpoint/2010/main" val="2811911180"/>
                  </p:ext>
                </p:extLst>
              </p:nvPr>
            </p:nvGraphicFramePr>
            <p:xfrm>
              <a:off x="66041" y="1050009"/>
              <a:ext cx="8445730" cy="2042160"/>
            </p:xfrm>
            <a:graphic>
              <a:graphicData uri="http://schemas.openxmlformats.org/drawingml/2006/table">
                <a:tbl>
                  <a:tblPr firstRow="1" firstCol="1" bandRow="1">
                    <a:tableStyleId>{5C22544A-7EE6-4342-B048-85BDC9FD1C3A}</a:tableStyleId>
                  </a:tblPr>
                  <a:tblGrid>
                    <a:gridCol w="4168334">
                      <a:extLst>
                        <a:ext uri="{9D8B030D-6E8A-4147-A177-3AD203B41FA5}">
                          <a16:colId xmlns:a16="http://schemas.microsoft.com/office/drawing/2014/main" val="1524259353"/>
                        </a:ext>
                      </a:extLst>
                    </a:gridCol>
                    <a:gridCol w="4277396">
                      <a:extLst>
                        <a:ext uri="{9D8B030D-6E8A-4147-A177-3AD203B41FA5}">
                          <a16:colId xmlns:a16="http://schemas.microsoft.com/office/drawing/2014/main" val="2888544586"/>
                        </a:ext>
                      </a:extLst>
                    </a:gridCol>
                  </a:tblGrid>
                  <a:tr h="975360">
                    <a:tc rowSpan="3">
                      <a:txBody>
                        <a:bodyPr/>
                        <a:lstStyle/>
                        <a:p>
                          <a:endParaRPr lang="es-PE"/>
                        </a:p>
                      </a:txBody>
                      <a:tcPr marL="44450" marR="44450" marT="0" marB="0" anchor="ctr">
                        <a:blipFill>
                          <a:blip r:embed="rId7"/>
                          <a:stretch>
                            <a:fillRect l="-146" t="-2976" r="-103066" b="-6845"/>
                          </a:stretch>
                        </a:blipFill>
                      </a:tcPr>
                    </a:tc>
                    <a:tc>
                      <a:txBody>
                        <a:bodyPr/>
                        <a:lstStyle/>
                        <a:p>
                          <a:pPr algn="just">
                            <a:spcAft>
                              <a:spcPts val="0"/>
                            </a:spcAft>
                          </a:pPr>
                          <a:r>
                            <a:rPr lang="es-MX" sz="1600" dirty="0">
                              <a:solidFill>
                                <a:schemeClr val="tx1"/>
                              </a:solidFill>
                              <a:effectLst/>
                            </a:rPr>
                            <a:t>Suma total de los días entre la fecha de atención y la fecha de recepción de todos los FUAs que superaron las Reglas de Consistencia por </a:t>
                          </a:r>
                          <a:r>
                            <a:rPr lang="es-PE" sz="1600" dirty="0">
                              <a:solidFill>
                                <a:schemeClr val="tx1"/>
                              </a:solidFill>
                              <a:effectLst/>
                            </a:rPr>
                            <a:t>Unidad Ejecutora.</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2502862939"/>
                      </a:ext>
                    </a:extLst>
                  </a:tr>
                  <a:tr h="243840">
                    <a:tc vMerge="1">
                      <a:txBody>
                        <a:bodyPr/>
                        <a:lstStyle/>
                        <a:p>
                          <a:endParaRPr lang="en-US"/>
                        </a:p>
                      </a:txBody>
                      <a:tcPr/>
                    </a:tc>
                    <a:tc>
                      <a:txBody>
                        <a:bodyPr/>
                        <a:lstStyle/>
                        <a:p>
                          <a:pPr algn="ctr">
                            <a:spcAft>
                              <a:spcPts val="0"/>
                            </a:spcAft>
                          </a:pPr>
                          <a:r>
                            <a:rPr lang="es-MX" sz="1600" b="1" dirty="0">
                              <a:solidFill>
                                <a:schemeClr val="tx1"/>
                              </a:solidFill>
                              <a:effectLst/>
                            </a:rPr>
                            <a:t>Denominador</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3124185757"/>
                      </a:ext>
                    </a:extLst>
                  </a:tr>
                  <a:tr h="822960">
                    <a:tc vMerge="1">
                      <a:txBody>
                        <a:bodyPr/>
                        <a:lstStyle/>
                        <a:p>
                          <a:endParaRPr lang="en-US"/>
                        </a:p>
                      </a:txBody>
                      <a:tcPr/>
                    </a:tc>
                    <a:tc>
                      <a:txBody>
                        <a:bodyPr/>
                        <a:lstStyle/>
                        <a:p>
                          <a:pPr algn="just">
                            <a:spcAft>
                              <a:spcPts val="0"/>
                            </a:spcAft>
                          </a:pPr>
                          <a:r>
                            <a:rPr lang="es-MX" sz="1800" b="1" dirty="0">
                              <a:solidFill>
                                <a:schemeClr val="tx1"/>
                              </a:solidFill>
                              <a:effectLst/>
                            </a:rPr>
                            <a:t>Número total de FUAS que superaron las Reglas de consistencia por </a:t>
                          </a:r>
                          <a:r>
                            <a:rPr lang="es-PE" sz="1800" b="1" dirty="0">
                              <a:solidFill>
                                <a:schemeClr val="tx1"/>
                              </a:solidFill>
                              <a:effectLst/>
                            </a:rPr>
                            <a:t>Unidad Ejecutora</a:t>
                          </a:r>
                          <a:r>
                            <a:rPr lang="es-MX" sz="1800" b="1" dirty="0">
                              <a:solidFill>
                                <a:schemeClr val="tx1"/>
                              </a:solidFill>
                              <a:effectLst/>
                            </a:rPr>
                            <a:t>.</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3456852915"/>
                      </a:ext>
                    </a:extLst>
                  </a:tr>
                </a:tbl>
              </a:graphicData>
            </a:graphic>
          </p:graphicFrame>
        </mc:Fallback>
      </mc:AlternateContent>
      <p:graphicFrame>
        <p:nvGraphicFramePr>
          <p:cNvPr id="4" name="Tabla 3">
            <a:extLst>
              <a:ext uri="{FF2B5EF4-FFF2-40B4-BE49-F238E27FC236}">
                <a16:creationId xmlns:a16="http://schemas.microsoft.com/office/drawing/2014/main" id="{8EF8595F-F70C-B0F1-88F6-072A120259D8}"/>
              </a:ext>
            </a:extLst>
          </p:cNvPr>
          <p:cNvGraphicFramePr>
            <a:graphicFrameLocks noGrp="1"/>
          </p:cNvGraphicFramePr>
          <p:nvPr>
            <p:extLst>
              <p:ext uri="{D42A27DB-BD31-4B8C-83A1-F6EECF244321}">
                <p14:modId xmlns:p14="http://schemas.microsoft.com/office/powerpoint/2010/main" val="56655562"/>
              </p:ext>
            </p:extLst>
          </p:nvPr>
        </p:nvGraphicFramePr>
        <p:xfrm>
          <a:off x="321483" y="3580624"/>
          <a:ext cx="11256227" cy="2468880"/>
        </p:xfrm>
        <a:graphic>
          <a:graphicData uri="http://schemas.openxmlformats.org/drawingml/2006/table">
            <a:tbl>
              <a:tblPr firstRow="1" firstCol="1" bandRow="1">
                <a:tableStyleId>{5C22544A-7EE6-4342-B048-85BDC9FD1C3A}</a:tableStyleId>
              </a:tblPr>
              <a:tblGrid>
                <a:gridCol w="11256227">
                  <a:extLst>
                    <a:ext uri="{9D8B030D-6E8A-4147-A177-3AD203B41FA5}">
                      <a16:colId xmlns:a16="http://schemas.microsoft.com/office/drawing/2014/main" val="347017633"/>
                    </a:ext>
                  </a:extLst>
                </a:gridCol>
              </a:tblGrid>
              <a:tr h="424931">
                <a:tc>
                  <a:txBody>
                    <a:bodyPr/>
                    <a:lstStyle/>
                    <a:p>
                      <a:pPr algn="just">
                        <a:spcAft>
                          <a:spcPts val="0"/>
                        </a:spcAft>
                      </a:pPr>
                      <a:r>
                        <a:rPr lang="es-MX" sz="1800" dirty="0">
                          <a:solidFill>
                            <a:srgbClr val="FF0000"/>
                          </a:solidFill>
                          <a:effectLst/>
                        </a:rPr>
                        <a:t>Para obtener los resultados, se deberá cumplir con lo siguiente:</a:t>
                      </a:r>
                      <a:endParaRPr lang="en-US" sz="1800" dirty="0">
                        <a:solidFill>
                          <a:srgbClr val="FF0000"/>
                        </a:solidFill>
                        <a:effectLst/>
                      </a:endParaRPr>
                    </a:p>
                    <a:p>
                      <a:pPr algn="just">
                        <a:spcAft>
                          <a:spcPts val="0"/>
                        </a:spcAft>
                      </a:pPr>
                      <a:r>
                        <a:rPr lang="es-MX" sz="1800" dirty="0">
                          <a:solidFill>
                            <a:schemeClr val="tx1"/>
                          </a:solidFill>
                          <a:effectLst/>
                        </a:rPr>
                        <a:t>1. La OGTI (SIS) realizará el cálculo tomando los FUAs reportados, que superen las reglas de consistencia.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274644280"/>
                  </a:ext>
                </a:extLst>
              </a:tr>
              <a:tr h="251197">
                <a:tc>
                  <a:txBody>
                    <a:bodyPr/>
                    <a:lstStyle/>
                    <a:p>
                      <a:pPr algn="just">
                        <a:spcAft>
                          <a:spcPts val="0"/>
                        </a:spcAft>
                      </a:pPr>
                      <a:r>
                        <a:rPr lang="es-MX" sz="1800" dirty="0">
                          <a:solidFill>
                            <a:schemeClr val="tx1"/>
                          </a:solidFill>
                          <a:effectLst/>
                        </a:rPr>
                        <a:t>2. La evaluación se realizará en el mes de agosto 2025</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395915382"/>
                  </a:ext>
                </a:extLst>
              </a:tr>
              <a:tr h="251197">
                <a:tc>
                  <a:txBody>
                    <a:bodyPr/>
                    <a:lstStyle/>
                    <a:p>
                      <a:pPr algn="just">
                        <a:spcAft>
                          <a:spcPts val="0"/>
                        </a:spcAft>
                      </a:pPr>
                      <a:r>
                        <a:rPr lang="es-MX" sz="1800" dirty="0">
                          <a:solidFill>
                            <a:schemeClr val="tx1"/>
                          </a:solidFill>
                          <a:effectLst/>
                        </a:rPr>
                        <a:t>5. La meta de cumplimiento del Indicador para el periodo del </a:t>
                      </a:r>
                      <a:r>
                        <a:rPr lang="es-MX" sz="1800" dirty="0">
                          <a:solidFill>
                            <a:srgbClr val="FF0000"/>
                          </a:solidFill>
                          <a:effectLst/>
                        </a:rPr>
                        <a:t>año 2025 es de 30 días.</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3874509788"/>
                  </a:ext>
                </a:extLst>
              </a:tr>
              <a:tr h="637397">
                <a:tc>
                  <a:txBody>
                    <a:bodyPr/>
                    <a:lstStyle/>
                    <a:p>
                      <a:pPr algn="just">
                        <a:spcAft>
                          <a:spcPts val="0"/>
                        </a:spcAft>
                      </a:pPr>
                      <a:r>
                        <a:rPr lang="es-MX" sz="1800" dirty="0">
                          <a:solidFill>
                            <a:schemeClr val="tx1"/>
                          </a:solidFill>
                          <a:effectLst/>
                        </a:rPr>
                        <a:t>6. Para casos excepcionales debidamente justificados atribuidos a inconvenientes informáticos en el servicio de carga de paquetes del Seguro Integral de Salud, el SIS proporcionará un servicio de contingencia para la carga de paquetes de FUAs las cuales una vez superen las validaciones correspondientes mantendrán la fecha de carga del paquete como fecha de recepción. No aplica para mantenimientos de los servicios informáticos del SIS debidamente comunicados con antelación.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1271870111"/>
                  </a:ext>
                </a:extLst>
              </a:tr>
            </a:tbl>
          </a:graphicData>
        </a:graphic>
      </p:graphicFrame>
      <p:sp>
        <p:nvSpPr>
          <p:cNvPr id="5" name="Rectángulo 4">
            <a:extLst>
              <a:ext uri="{FF2B5EF4-FFF2-40B4-BE49-F238E27FC236}">
                <a16:creationId xmlns:a16="http://schemas.microsoft.com/office/drawing/2014/main" id="{EA9F46AC-CAC4-A8B0-A7E9-B6B91D61BB8F}"/>
              </a:ext>
            </a:extLst>
          </p:cNvPr>
          <p:cNvSpPr/>
          <p:nvPr/>
        </p:nvSpPr>
        <p:spPr>
          <a:xfrm>
            <a:off x="8888633" y="1424758"/>
            <a:ext cx="2909471" cy="646331"/>
          </a:xfrm>
          <a:prstGeom prst="rect">
            <a:avLst/>
          </a:prstGeom>
          <a:solidFill>
            <a:srgbClr val="FFFF00"/>
          </a:solidFill>
        </p:spPr>
        <p:txBody>
          <a:bodyPr wrap="square">
            <a:spAutoFit/>
          </a:bodyPr>
          <a:lstStyle/>
          <a:p>
            <a:pPr algn="ctr"/>
            <a:r>
              <a:rPr lang="es-MX" b="1" dirty="0">
                <a:latin typeface="Calibri" panose="020F0502020204030204" pitchFamily="34" charset="0"/>
                <a:ea typeface="Times New Roman" panose="02020603050405020304" pitchFamily="18" charset="0"/>
              </a:rPr>
              <a:t>Producción de enero a junio de 2025</a:t>
            </a:r>
            <a:r>
              <a:rPr lang="es-MX" dirty="0">
                <a:latin typeface="Calibri" panose="020F0502020204030204" pitchFamily="34" charset="0"/>
                <a:ea typeface="Times New Roman" panose="02020603050405020304" pitchFamily="18" charset="0"/>
              </a:rPr>
              <a:t>.</a:t>
            </a:r>
            <a:endParaRPr lang="en-US" dirty="0"/>
          </a:p>
        </p:txBody>
      </p:sp>
    </p:spTree>
    <p:extLst>
      <p:ext uri="{BB962C8B-B14F-4D97-AF65-F5344CB8AC3E}">
        <p14:creationId xmlns:p14="http://schemas.microsoft.com/office/powerpoint/2010/main" val="313989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07A339-9E7B-9BEE-B1E9-B0DF4657E9BF}"/>
              </a:ext>
            </a:extLst>
          </p:cNvPr>
          <p:cNvSpPr txBox="1"/>
          <p:nvPr/>
        </p:nvSpPr>
        <p:spPr>
          <a:xfrm>
            <a:off x="606581" y="431528"/>
            <a:ext cx="10637821" cy="5078313"/>
          </a:xfrm>
          <a:prstGeom prst="rect">
            <a:avLst/>
          </a:prstGeom>
          <a:noFill/>
        </p:spPr>
        <p:txBody>
          <a:bodyPr wrap="square">
            <a:spAutoFit/>
          </a:bodyPr>
          <a:lstStyle/>
          <a:p>
            <a:pPr algn="just"/>
            <a:endParaRPr lang="es-PE" dirty="0">
              <a:solidFill>
                <a:srgbClr val="0070C0"/>
              </a:solidFill>
              <a:latin typeface="Arial Rounded MT Bold" panose="020F0704030504030204" pitchFamily="34" charset="0"/>
            </a:endParaRPr>
          </a:p>
          <a:p>
            <a:pPr algn="just"/>
            <a:r>
              <a:rPr lang="es-PE" dirty="0">
                <a:solidFill>
                  <a:srgbClr val="0070C0"/>
                </a:solidFill>
                <a:latin typeface="Arial Rounded MT Bold" panose="020F0704030504030204" pitchFamily="34" charset="0"/>
              </a:rPr>
              <a:t>Por parte de Redes de salud el </a:t>
            </a:r>
            <a:r>
              <a:rPr lang="es-PE" dirty="0">
                <a:solidFill>
                  <a:srgbClr val="FF0000"/>
                </a:solidFill>
                <a:latin typeface="Arial Rounded MT Bold" panose="020F0704030504030204" pitchFamily="34" charset="0"/>
              </a:rPr>
              <a:t>control de stock de los insumos de laboratorio </a:t>
            </a:r>
            <a:r>
              <a:rPr lang="es-PE" dirty="0">
                <a:solidFill>
                  <a:srgbClr val="0070C0"/>
                </a:solidFill>
                <a:latin typeface="Arial Rounded MT Bold" panose="020F0704030504030204" pitchFamily="34" charset="0"/>
              </a:rPr>
              <a:t>distribuidos a las IPRESS para lo cual LARESA debe remitir los cuadros de distribución a los responsables del Redes de salud. </a:t>
            </a:r>
          </a:p>
          <a:p>
            <a:pPr algn="just"/>
            <a:endParaRPr lang="es-PE" dirty="0">
              <a:solidFill>
                <a:srgbClr val="0070C0"/>
              </a:solidFill>
              <a:latin typeface="Arial Rounded MT Bold" panose="020F0704030504030204" pitchFamily="34" charset="0"/>
            </a:endParaRPr>
          </a:p>
          <a:p>
            <a:pPr algn="just"/>
            <a:r>
              <a:rPr lang="es-PE" dirty="0">
                <a:solidFill>
                  <a:srgbClr val="0070C0"/>
                </a:solidFill>
                <a:latin typeface="Arial Rounded MT Bold" panose="020F0704030504030204" pitchFamily="34" charset="0"/>
              </a:rPr>
              <a:t>La UF de aseguramiento en salud solicita a la UF Servicios de Salud, la </a:t>
            </a:r>
            <a:r>
              <a:rPr lang="es-PE" dirty="0">
                <a:solidFill>
                  <a:srgbClr val="FA0000"/>
                </a:solidFill>
                <a:latin typeface="Arial Rounded MT Bold" panose="020F0704030504030204" pitchFamily="34" charset="0"/>
              </a:rPr>
              <a:t>implementación y/o conformación del comité de Auditoría de la calidad en Salud</a:t>
            </a:r>
            <a:r>
              <a:rPr lang="es-PE" dirty="0">
                <a:solidFill>
                  <a:srgbClr val="0070C0"/>
                </a:solidFill>
                <a:latin typeface="Arial Rounded MT Bold" panose="020F0704030504030204" pitchFamily="34" charset="0"/>
              </a:rPr>
              <a:t>, para la respectiva evaluación de las prestaciones de salud y administrativas, y están directamente vinculadas a los indicadores de Gratuidad de la Atención y de stock disponible de medicamentos e insumos, con el objetivo de mejorar el registro de las atenciones tanto en la Historia Clínica como en los formatos de atención (FUA) que constituyen la evidencia de las prestaciones y son materia de control y de supervisiones por parte de las IAFAS. </a:t>
            </a:r>
          </a:p>
          <a:p>
            <a:pPr algn="just"/>
            <a:endParaRPr lang="es-PE" dirty="0">
              <a:solidFill>
                <a:srgbClr val="0070C0"/>
              </a:solidFill>
              <a:latin typeface="Arial Rounded MT Bold" panose="020F0704030504030204" pitchFamily="34" charset="0"/>
            </a:endParaRPr>
          </a:p>
          <a:p>
            <a:pPr algn="just"/>
            <a:r>
              <a:rPr lang="es-PE" dirty="0">
                <a:solidFill>
                  <a:srgbClr val="0070C0"/>
                </a:solidFill>
                <a:latin typeface="Arial Rounded MT Bold" panose="020F0704030504030204" pitchFamily="34" charset="0"/>
              </a:rPr>
              <a:t>IP 02: Laboratorio Referencial Salud – GERESA-L, comunica que la información de los resultados del IP 02, se remite vía </a:t>
            </a:r>
            <a:r>
              <a:rPr lang="es-PE" dirty="0" err="1">
                <a:solidFill>
                  <a:srgbClr val="0070C0"/>
                </a:solidFill>
                <a:latin typeface="Arial Rounded MT Bold" panose="020F0704030504030204" pitchFamily="34" charset="0"/>
              </a:rPr>
              <a:t>whatsApp</a:t>
            </a:r>
            <a:r>
              <a:rPr lang="es-PE" dirty="0">
                <a:solidFill>
                  <a:srgbClr val="0070C0"/>
                </a:solidFill>
                <a:latin typeface="Arial Rounded MT Bold" panose="020F0704030504030204" pitchFamily="34" charset="0"/>
              </a:rPr>
              <a:t> a los Biólogos y responsables de Daños No Transmisibles de las Redes de Salud cada dos días, se solicita que también se envíe esta información vía electrónica a la Coordinadora Regional de Daños No Transmisibles una vez por semana.</a:t>
            </a:r>
          </a:p>
        </p:txBody>
      </p:sp>
      <p:sp>
        <p:nvSpPr>
          <p:cNvPr id="4" name="Rectángulo 3">
            <a:extLst>
              <a:ext uri="{FF2B5EF4-FFF2-40B4-BE49-F238E27FC236}">
                <a16:creationId xmlns:a16="http://schemas.microsoft.com/office/drawing/2014/main" id="{982E804D-CFDC-1D10-64E4-074EF822D4C1}"/>
              </a:ext>
            </a:extLst>
          </p:cNvPr>
          <p:cNvSpPr/>
          <p:nvPr/>
        </p:nvSpPr>
        <p:spPr>
          <a:xfrm>
            <a:off x="310836" y="80288"/>
            <a:ext cx="11751397" cy="461665"/>
          </a:xfrm>
          <a:prstGeom prst="rect">
            <a:avLst/>
          </a:prstGeom>
          <a:solidFill>
            <a:schemeClr val="accent4"/>
          </a:solidFill>
        </p:spPr>
        <p:txBody>
          <a:bodyPr wrap="square">
            <a:spAutoFit/>
          </a:bodyPr>
          <a:lstStyle/>
          <a:p>
            <a:pPr>
              <a:spcAft>
                <a:spcPts val="1000"/>
              </a:spcAft>
            </a:pPr>
            <a:r>
              <a:rPr lang="es-PE" sz="2400" dirty="0">
                <a:solidFill>
                  <a:srgbClr val="0070C0"/>
                </a:solidFill>
                <a:latin typeface="Arial Rounded MT Bold" panose="020F0704030504030204" pitchFamily="34" charset="0"/>
              </a:rPr>
              <a:t>ACCIONES A DESARROLLAR EN CUMPLIMIENTO DEL CONVENIO:</a:t>
            </a:r>
            <a:r>
              <a:rPr lang="es-ES" sz="2400" b="1" dirty="0">
                <a:latin typeface="Calibri" panose="020F0502020204030204" pitchFamily="34" charset="0"/>
                <a:ea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43058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DBB07ED-72CD-DBBB-966F-27E14D623B67}"/>
              </a:ext>
            </a:extLst>
          </p:cNvPr>
          <p:cNvSpPr/>
          <p:nvPr/>
        </p:nvSpPr>
        <p:spPr>
          <a:xfrm>
            <a:off x="558299" y="302096"/>
            <a:ext cx="10622732" cy="461665"/>
          </a:xfrm>
          <a:prstGeom prst="rect">
            <a:avLst/>
          </a:prstGeom>
          <a:solidFill>
            <a:schemeClr val="accent4"/>
          </a:solidFill>
        </p:spPr>
        <p:txBody>
          <a:bodyPr wrap="square">
            <a:spAutoFit/>
          </a:bodyPr>
          <a:lstStyle/>
          <a:p>
            <a:pPr>
              <a:spcAft>
                <a:spcPts val="1000"/>
              </a:spcAft>
            </a:pPr>
            <a:r>
              <a:rPr lang="es-PE" sz="2400" dirty="0">
                <a:solidFill>
                  <a:srgbClr val="0070C0"/>
                </a:solidFill>
                <a:latin typeface="Arial Rounded MT Bold" panose="020F0704030504030204" pitchFamily="34" charset="0"/>
              </a:rPr>
              <a:t>ACCIONES A DESARROLLAR EN CUMPLIMIENTO DEL CONVENIO:</a:t>
            </a:r>
            <a:r>
              <a:rPr lang="es-ES" sz="2400" b="1" dirty="0">
                <a:latin typeface="Calibri" panose="020F0502020204030204" pitchFamily="34" charset="0"/>
                <a:ea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endParaRPr>
          </a:p>
        </p:txBody>
      </p:sp>
      <p:sp>
        <p:nvSpPr>
          <p:cNvPr id="4" name="CuadroTexto 3">
            <a:extLst>
              <a:ext uri="{FF2B5EF4-FFF2-40B4-BE49-F238E27FC236}">
                <a16:creationId xmlns:a16="http://schemas.microsoft.com/office/drawing/2014/main" id="{45709CC4-1CB1-39C6-9DA0-3F4A4168E3C9}"/>
              </a:ext>
            </a:extLst>
          </p:cNvPr>
          <p:cNvSpPr txBox="1"/>
          <p:nvPr/>
        </p:nvSpPr>
        <p:spPr>
          <a:xfrm>
            <a:off x="3594227" y="1037626"/>
            <a:ext cx="7586804" cy="3539430"/>
          </a:xfrm>
          <a:prstGeom prst="rect">
            <a:avLst/>
          </a:prstGeom>
          <a:noFill/>
        </p:spPr>
        <p:txBody>
          <a:bodyPr wrap="square">
            <a:spAutoFit/>
          </a:bodyPr>
          <a:lstStyle/>
          <a:p>
            <a:pPr algn="just"/>
            <a:r>
              <a:rPr lang="es-PE" sz="2800" b="1" dirty="0">
                <a:solidFill>
                  <a:srgbClr val="FF0000"/>
                </a:solidFill>
                <a:latin typeface="Arial Rounded MT Bold" panose="020F0704030504030204" pitchFamily="34" charset="0"/>
              </a:rPr>
              <a:t>SE ENFATIZA LA VIGENCIA DE LA RUPTURA DE ADSCRIPCIÓN PARA EL PRESENTE AÑO 2025</a:t>
            </a:r>
            <a:r>
              <a:rPr lang="es-PE" sz="2800" dirty="0">
                <a:solidFill>
                  <a:srgbClr val="0070C0"/>
                </a:solidFill>
                <a:latin typeface="Arial Rounded MT Bold" panose="020F0704030504030204" pitchFamily="34" charset="0"/>
              </a:rPr>
              <a:t>, </a:t>
            </a:r>
          </a:p>
          <a:p>
            <a:pPr algn="just"/>
            <a:endParaRPr lang="es-PE" sz="2800" dirty="0">
              <a:solidFill>
                <a:srgbClr val="0070C0"/>
              </a:solidFill>
              <a:latin typeface="Arial Rounded MT Bold" panose="020F0704030504030204" pitchFamily="34" charset="0"/>
            </a:endParaRPr>
          </a:p>
          <a:p>
            <a:pPr algn="just"/>
            <a:r>
              <a:rPr lang="es-PE" sz="2800" dirty="0">
                <a:solidFill>
                  <a:srgbClr val="0070C0"/>
                </a:solidFill>
                <a:latin typeface="Arial Rounded MT Bold" panose="020F0704030504030204" pitchFamily="34" charset="0"/>
              </a:rPr>
              <a:t>con lo cual </a:t>
            </a:r>
            <a:r>
              <a:rPr lang="es-PE" sz="2800" dirty="0">
                <a:solidFill>
                  <a:srgbClr val="FF0000"/>
                </a:solidFill>
                <a:latin typeface="Arial Rounded MT Bold" panose="020F0704030504030204" pitchFamily="34" charset="0"/>
              </a:rPr>
              <a:t>los asegurados SIS pueden atenderse en cualquier IPRESS </a:t>
            </a:r>
            <a:r>
              <a:rPr lang="es-PE" sz="2800" dirty="0">
                <a:solidFill>
                  <a:srgbClr val="0070C0"/>
                </a:solidFill>
                <a:latin typeface="Arial Rounded MT Bold" panose="020F0704030504030204" pitchFamily="34" charset="0"/>
              </a:rPr>
              <a:t>a nivel nacional del I nivel y no necesariamente en el que se le asignó al momento de afiliarse. </a:t>
            </a:r>
          </a:p>
        </p:txBody>
      </p:sp>
      <p:pic>
        <p:nvPicPr>
          <p:cNvPr id="5" name="Imagen 4">
            <a:extLst>
              <a:ext uri="{FF2B5EF4-FFF2-40B4-BE49-F238E27FC236}">
                <a16:creationId xmlns:a16="http://schemas.microsoft.com/office/drawing/2014/main" id="{06FCD812-4E76-D608-92AB-220BA48C7FAD}"/>
              </a:ext>
            </a:extLst>
          </p:cNvPr>
          <p:cNvPicPr>
            <a:picLocks noChangeAspect="1"/>
          </p:cNvPicPr>
          <p:nvPr/>
        </p:nvPicPr>
        <p:blipFill>
          <a:blip r:embed="rId2"/>
          <a:srcRect l="47390" t="-63252" r="2681" b="63252"/>
          <a:stretch/>
        </p:blipFill>
        <p:spPr>
          <a:xfrm>
            <a:off x="340010" y="-1883611"/>
            <a:ext cx="2954196" cy="4690952"/>
          </a:xfrm>
          <a:prstGeom prst="rect">
            <a:avLst/>
          </a:prstGeom>
        </p:spPr>
      </p:pic>
      <p:pic>
        <p:nvPicPr>
          <p:cNvPr id="7" name="Imagen 6">
            <a:extLst>
              <a:ext uri="{FF2B5EF4-FFF2-40B4-BE49-F238E27FC236}">
                <a16:creationId xmlns:a16="http://schemas.microsoft.com/office/drawing/2014/main" id="{FD4F1216-EE05-6C0C-7447-4F48AA5D390E}"/>
              </a:ext>
            </a:extLst>
          </p:cNvPr>
          <p:cNvPicPr>
            <a:picLocks noChangeAspect="1"/>
          </p:cNvPicPr>
          <p:nvPr/>
        </p:nvPicPr>
        <p:blipFill>
          <a:blip r:embed="rId3"/>
          <a:stretch>
            <a:fillRect/>
          </a:stretch>
        </p:blipFill>
        <p:spPr>
          <a:xfrm>
            <a:off x="5943599" y="4653040"/>
            <a:ext cx="2954197" cy="2114425"/>
          </a:xfrm>
          <a:prstGeom prst="rect">
            <a:avLst/>
          </a:prstGeom>
        </p:spPr>
      </p:pic>
      <p:pic>
        <p:nvPicPr>
          <p:cNvPr id="8" name="Imagen 7">
            <a:extLst>
              <a:ext uri="{FF2B5EF4-FFF2-40B4-BE49-F238E27FC236}">
                <a16:creationId xmlns:a16="http://schemas.microsoft.com/office/drawing/2014/main" id="{17F59C27-B2BC-54C9-36ED-9A7B91C05238}"/>
              </a:ext>
            </a:extLst>
          </p:cNvPr>
          <p:cNvPicPr>
            <a:picLocks noChangeAspect="1"/>
          </p:cNvPicPr>
          <p:nvPr/>
        </p:nvPicPr>
        <p:blipFill>
          <a:blip r:embed="rId2"/>
          <a:srcRect l="50071" t="42776"/>
          <a:stretch/>
        </p:blipFill>
        <p:spPr>
          <a:xfrm>
            <a:off x="340010" y="3213981"/>
            <a:ext cx="2954196" cy="2684352"/>
          </a:xfrm>
          <a:prstGeom prst="rect">
            <a:avLst/>
          </a:prstGeom>
        </p:spPr>
      </p:pic>
    </p:spTree>
    <p:extLst>
      <p:ext uri="{BB962C8B-B14F-4D97-AF65-F5344CB8AC3E}">
        <p14:creationId xmlns:p14="http://schemas.microsoft.com/office/powerpoint/2010/main" val="43491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97E3D421-E5F8-4F98-B8EF-56AF71555BE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0082"/>
          <a:stretch/>
        </p:blipFill>
        <p:spPr>
          <a:xfrm>
            <a:off x="1514476" y="2855106"/>
            <a:ext cx="2818374" cy="960442"/>
          </a:xfrm>
          <a:prstGeom prst="rect">
            <a:avLst/>
          </a:prstGeom>
        </p:spPr>
      </p:pic>
      <p:pic>
        <p:nvPicPr>
          <p:cNvPr id="6" name="Gráfico 5">
            <a:extLst>
              <a:ext uri="{FF2B5EF4-FFF2-40B4-BE49-F238E27FC236}">
                <a16:creationId xmlns:a16="http://schemas.microsoft.com/office/drawing/2014/main" id="{ECF30B51-7399-4C12-B996-3949D91C4B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791325"/>
            <a:ext cx="12192000" cy="66675"/>
          </a:xfrm>
          <a:prstGeom prst="rect">
            <a:avLst/>
          </a:prstGeom>
        </p:spPr>
      </p:pic>
    </p:spTree>
    <p:extLst>
      <p:ext uri="{BB962C8B-B14F-4D97-AF65-F5344CB8AC3E}">
        <p14:creationId xmlns:p14="http://schemas.microsoft.com/office/powerpoint/2010/main" val="111052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98FBD-AFC9-D184-4387-EA76E0E62E6E}"/>
            </a:ext>
          </a:extLst>
        </p:cNvPr>
        <p:cNvGrpSpPr/>
        <p:nvPr/>
      </p:nvGrpSpPr>
      <p:grpSpPr>
        <a:xfrm>
          <a:off x="0" y="0"/>
          <a:ext cx="0" cy="0"/>
          <a:chOff x="0" y="0"/>
          <a:chExt cx="0" cy="0"/>
        </a:xfrm>
      </p:grpSpPr>
      <p:pic>
        <p:nvPicPr>
          <p:cNvPr id="26" name="Gráfico 25">
            <a:extLst>
              <a:ext uri="{FF2B5EF4-FFF2-40B4-BE49-F238E27FC236}">
                <a16:creationId xmlns:a16="http://schemas.microsoft.com/office/drawing/2014/main" id="{FF02F52D-FCFF-C9CF-156D-EC80F05E6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ADBA58C3-B5F2-3E4B-71F3-13E7D07F67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29" name="Gráfico 34">
            <a:extLst>
              <a:ext uri="{FF2B5EF4-FFF2-40B4-BE49-F238E27FC236}">
                <a16:creationId xmlns:a16="http://schemas.microsoft.com/office/drawing/2014/main" id="{D0EE5247-F044-FBB9-5E0B-110B2FEB04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228466"/>
            <a:ext cx="7912730" cy="559183"/>
          </a:xfrm>
          <a:prstGeom prst="rect">
            <a:avLst/>
          </a:prstGeom>
        </p:spPr>
      </p:pic>
      <p:sp>
        <p:nvSpPr>
          <p:cNvPr id="6" name="CuadroTexto 5">
            <a:extLst>
              <a:ext uri="{FF2B5EF4-FFF2-40B4-BE49-F238E27FC236}">
                <a16:creationId xmlns:a16="http://schemas.microsoft.com/office/drawing/2014/main" id="{D603A4A8-E6A9-D752-9579-192098281262}"/>
              </a:ext>
            </a:extLst>
          </p:cNvPr>
          <p:cNvSpPr txBox="1"/>
          <p:nvPr/>
        </p:nvSpPr>
        <p:spPr>
          <a:xfrm>
            <a:off x="161778" y="311257"/>
            <a:ext cx="7524613" cy="400110"/>
          </a:xfrm>
          <a:prstGeom prst="rect">
            <a:avLst/>
          </a:prstGeom>
          <a:noFill/>
        </p:spPr>
        <p:txBody>
          <a:bodyPr wrap="square">
            <a:spAutoFit/>
          </a:bodyPr>
          <a:lstStyle/>
          <a:p>
            <a:r>
              <a:rPr lang="es-PE" sz="2000" b="1" dirty="0">
                <a:solidFill>
                  <a:schemeClr val="bg1"/>
                </a:solidFill>
                <a:effectLst/>
                <a:latin typeface="Arial Rounded MT Bold" panose="020F0704030504030204" pitchFamily="34" charset="0"/>
                <a:ea typeface="Times New Roman" panose="02020603050405020304" pitchFamily="18" charset="0"/>
              </a:rPr>
              <a:t>CONVENIO ENTRE EL SIS – FISSAL Y GORE LAMBAYEQUE</a:t>
            </a:r>
            <a:endParaRPr lang="es-PE" sz="2000" b="1" dirty="0">
              <a:solidFill>
                <a:schemeClr val="bg1"/>
              </a:solidFill>
              <a:latin typeface="Arial Rounded MT Bold" panose="020F0704030504030204" pitchFamily="34" charset="0"/>
            </a:endParaRPr>
          </a:p>
        </p:txBody>
      </p:sp>
      <p:pic>
        <p:nvPicPr>
          <p:cNvPr id="3" name="Imagen 2">
            <a:extLst>
              <a:ext uri="{FF2B5EF4-FFF2-40B4-BE49-F238E27FC236}">
                <a16:creationId xmlns:a16="http://schemas.microsoft.com/office/drawing/2014/main" id="{D084C6D1-67AE-0DD7-8837-FF234DE74CAA}"/>
              </a:ext>
            </a:extLst>
          </p:cNvPr>
          <p:cNvPicPr>
            <a:picLocks noChangeAspect="1"/>
          </p:cNvPicPr>
          <p:nvPr/>
        </p:nvPicPr>
        <p:blipFill>
          <a:blip r:embed="rId7"/>
          <a:stretch>
            <a:fillRect/>
          </a:stretch>
        </p:blipFill>
        <p:spPr>
          <a:xfrm>
            <a:off x="8772808" y="863282"/>
            <a:ext cx="3257413" cy="5308585"/>
          </a:xfrm>
          <a:prstGeom prst="rect">
            <a:avLst/>
          </a:prstGeom>
          <a:ln>
            <a:solidFill>
              <a:srgbClr val="EE9019"/>
            </a:solidFill>
          </a:ln>
        </p:spPr>
      </p:pic>
      <p:graphicFrame>
        <p:nvGraphicFramePr>
          <p:cNvPr id="2" name="Diagrama 1">
            <a:extLst>
              <a:ext uri="{FF2B5EF4-FFF2-40B4-BE49-F238E27FC236}">
                <a16:creationId xmlns:a16="http://schemas.microsoft.com/office/drawing/2014/main" id="{331D2D76-3D65-67D6-D89F-89CEB4DC56B3}"/>
              </a:ext>
            </a:extLst>
          </p:cNvPr>
          <p:cNvGraphicFramePr/>
          <p:nvPr>
            <p:extLst>
              <p:ext uri="{D42A27DB-BD31-4B8C-83A1-F6EECF244321}">
                <p14:modId xmlns:p14="http://schemas.microsoft.com/office/powerpoint/2010/main" val="878003259"/>
              </p:ext>
            </p:extLst>
          </p:nvPr>
        </p:nvGraphicFramePr>
        <p:xfrm>
          <a:off x="161779" y="1320951"/>
          <a:ext cx="8710618" cy="5308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uadroTexto 4">
            <a:extLst>
              <a:ext uri="{FF2B5EF4-FFF2-40B4-BE49-F238E27FC236}">
                <a16:creationId xmlns:a16="http://schemas.microsoft.com/office/drawing/2014/main" id="{474611D9-F503-9D1B-CE6C-F18F42BF47E0}"/>
              </a:ext>
            </a:extLst>
          </p:cNvPr>
          <p:cNvSpPr txBox="1"/>
          <p:nvPr/>
        </p:nvSpPr>
        <p:spPr>
          <a:xfrm>
            <a:off x="2659456" y="4041704"/>
            <a:ext cx="5334754" cy="738664"/>
          </a:xfrm>
          <a:prstGeom prst="rect">
            <a:avLst/>
          </a:prstGeom>
          <a:noFill/>
        </p:spPr>
        <p:txBody>
          <a:bodyPr wrap="square">
            <a:spAutoFit/>
          </a:bodyPr>
          <a:lstStyle/>
          <a:p>
            <a:r>
              <a:rPr lang="es-PE" sz="1400" b="1" dirty="0">
                <a:solidFill>
                  <a:srgbClr val="FA0000"/>
                </a:solidFill>
                <a:latin typeface="Arial Rounded MT Bold" panose="020F0704030504030204" pitchFamily="34" charset="0"/>
              </a:rPr>
              <a:t>SE OBLIGA A BRINDAR LOS SERVICIOS DE SALUD Y ADMINISTRATIVOS A LOS ASEGURADOS DE LAS IAFAS</a:t>
            </a:r>
            <a:r>
              <a:rPr lang="es-PE" sz="1400" b="1" dirty="0">
                <a:solidFill>
                  <a:schemeClr val="tx1"/>
                </a:solidFill>
                <a:latin typeface="Arial Rounded MT Bold" panose="020F0704030504030204" pitchFamily="34" charset="0"/>
              </a:rPr>
              <a:t>, que se encuentren debidamente acreditados,</a:t>
            </a:r>
            <a:endParaRPr lang="es-PE" sz="1400" dirty="0"/>
          </a:p>
        </p:txBody>
      </p:sp>
    </p:spTree>
    <p:extLst>
      <p:ext uri="{BB962C8B-B14F-4D97-AF65-F5344CB8AC3E}">
        <p14:creationId xmlns:p14="http://schemas.microsoft.com/office/powerpoint/2010/main" val="65883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 y="365743"/>
            <a:ext cx="8186057" cy="388720"/>
          </a:xfrm>
          <a:prstGeom prst="rect">
            <a:avLst/>
          </a:prstGeom>
        </p:spPr>
      </p:pic>
      <p:sp>
        <p:nvSpPr>
          <p:cNvPr id="29" name="CuadroTexto 5">
            <a:extLst>
              <a:ext uri="{FF2B5EF4-FFF2-40B4-BE49-F238E27FC236}">
                <a16:creationId xmlns:a16="http://schemas.microsoft.com/office/drawing/2014/main" id="{12331223-483D-438F-89F2-45F97C91BBD9}"/>
              </a:ext>
            </a:extLst>
          </p:cNvPr>
          <p:cNvSpPr/>
          <p:nvPr/>
        </p:nvSpPr>
        <p:spPr>
          <a:xfrm>
            <a:off x="0" y="172860"/>
            <a:ext cx="5432079"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nchorCtr="0">
            <a:spAutoFit/>
          </a:bodyPr>
          <a:lstStyle/>
          <a:p>
            <a:pPr algn="ctr">
              <a:lnSpc>
                <a:spcPct val="100000"/>
              </a:lnSpc>
            </a:pPr>
            <a:endParaRPr lang="es-MX" sz="1600" b="1" spc="-1" dirty="0">
              <a:solidFill>
                <a:srgbClr val="FFFFFF"/>
              </a:solidFill>
              <a:latin typeface="Montserrat Black" pitchFamily="2" charset="0"/>
            </a:endParaRPr>
          </a:p>
          <a:p>
            <a:pPr algn="ctr">
              <a:lnSpc>
                <a:spcPct val="100000"/>
              </a:lnSpc>
            </a:pPr>
            <a:r>
              <a:rPr lang="es-MX" sz="1600" b="1" spc="-1" dirty="0">
                <a:solidFill>
                  <a:srgbClr val="FFFFFF"/>
                </a:solidFill>
                <a:latin typeface="Montserrat Black" pitchFamily="2" charset="0"/>
              </a:rPr>
              <a:t>INDICADORES CONVENIO SIS 2025</a:t>
            </a:r>
          </a:p>
        </p:txBody>
      </p:sp>
      <p:graphicFrame>
        <p:nvGraphicFramePr>
          <p:cNvPr id="2" name="Tabla 1">
            <a:extLst>
              <a:ext uri="{FF2B5EF4-FFF2-40B4-BE49-F238E27FC236}">
                <a16:creationId xmlns:a16="http://schemas.microsoft.com/office/drawing/2014/main" id="{65039728-2251-08F1-35B9-024742B81A77}"/>
              </a:ext>
            </a:extLst>
          </p:cNvPr>
          <p:cNvGraphicFramePr>
            <a:graphicFrameLocks noGrp="1"/>
          </p:cNvGraphicFramePr>
          <p:nvPr>
            <p:extLst>
              <p:ext uri="{D42A27DB-BD31-4B8C-83A1-F6EECF244321}">
                <p14:modId xmlns:p14="http://schemas.microsoft.com/office/powerpoint/2010/main" val="151937104"/>
              </p:ext>
            </p:extLst>
          </p:nvPr>
        </p:nvGraphicFramePr>
        <p:xfrm>
          <a:off x="422031" y="947346"/>
          <a:ext cx="11394831" cy="5508602"/>
        </p:xfrm>
        <a:graphic>
          <a:graphicData uri="http://schemas.openxmlformats.org/drawingml/2006/table">
            <a:tbl>
              <a:tblPr firstRow="1" bandRow="1">
                <a:tableStyleId>{BDBED569-4797-4DF1-A0F4-6AAB3CD982D8}</a:tableStyleId>
              </a:tblPr>
              <a:tblGrid>
                <a:gridCol w="1053078">
                  <a:extLst>
                    <a:ext uri="{9D8B030D-6E8A-4147-A177-3AD203B41FA5}">
                      <a16:colId xmlns:a16="http://schemas.microsoft.com/office/drawing/2014/main" val="4084507284"/>
                    </a:ext>
                  </a:extLst>
                </a:gridCol>
                <a:gridCol w="6001969">
                  <a:extLst>
                    <a:ext uri="{9D8B030D-6E8A-4147-A177-3AD203B41FA5}">
                      <a16:colId xmlns:a16="http://schemas.microsoft.com/office/drawing/2014/main" val="2405667493"/>
                    </a:ext>
                  </a:extLst>
                </a:gridCol>
                <a:gridCol w="2085120">
                  <a:extLst>
                    <a:ext uri="{9D8B030D-6E8A-4147-A177-3AD203B41FA5}">
                      <a16:colId xmlns:a16="http://schemas.microsoft.com/office/drawing/2014/main" val="3699592461"/>
                    </a:ext>
                  </a:extLst>
                </a:gridCol>
                <a:gridCol w="2254664">
                  <a:extLst>
                    <a:ext uri="{9D8B030D-6E8A-4147-A177-3AD203B41FA5}">
                      <a16:colId xmlns:a16="http://schemas.microsoft.com/office/drawing/2014/main" val="793415809"/>
                    </a:ext>
                  </a:extLst>
                </a:gridCol>
              </a:tblGrid>
              <a:tr h="360985">
                <a:tc>
                  <a:txBody>
                    <a:bodyPr/>
                    <a:lstStyle/>
                    <a:p>
                      <a:pPr algn="ctr"/>
                      <a:r>
                        <a:rPr lang="es-PE" sz="1600" dirty="0"/>
                        <a:t>CODIGO </a:t>
                      </a:r>
                      <a:endParaRPr lang="es-PE"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s-PE" sz="1600" dirty="0"/>
                        <a:t>INDICADORES </a:t>
                      </a:r>
                      <a:endParaRPr lang="es-PE"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s-PE" sz="1600" dirty="0"/>
                        <a:t>META </a:t>
                      </a:r>
                      <a:endParaRPr lang="es-PE"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s-PE" sz="1600" b="1" dirty="0"/>
                        <a:t>FECHA DE EVALUACION </a:t>
                      </a:r>
                      <a:endParaRPr lang="es-P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428610526"/>
                  </a:ext>
                </a:extLst>
              </a:tr>
              <a:tr h="589817">
                <a:tc>
                  <a:txBody>
                    <a:bodyPr/>
                    <a:lstStyle/>
                    <a:p>
                      <a:pPr algn="ctr"/>
                      <a:r>
                        <a:rPr lang="es-PE" sz="1600" b="1" dirty="0"/>
                        <a:t>IF 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ejecución del gasto en Fuente D y T</a:t>
                      </a:r>
                      <a:r>
                        <a:rPr lang="es-PE" sz="1600" b="1" baseline="0" dirty="0"/>
                        <a:t> </a:t>
                      </a:r>
                      <a:endParaRPr lang="es-P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kern="1200" dirty="0">
                          <a:effectLst/>
                        </a:rPr>
                        <a:t>Certificado &gt;= 83% Comprometido &gt;=70%  Devengado &gt;= 57%</a:t>
                      </a:r>
                      <a:endParaRPr lang="es-P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PE" sz="1600" b="1" dirty="0"/>
                        <a:t>Junio</a:t>
                      </a:r>
                      <a:r>
                        <a:rPr lang="es-PE" sz="1600" b="1" baseline="0" dirty="0"/>
                        <a:t>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2372317"/>
                  </a:ext>
                </a:extLst>
              </a:tr>
              <a:tr h="0">
                <a:tc>
                  <a:txBody>
                    <a:bodyPr/>
                    <a:lstStyle/>
                    <a:p>
                      <a:pPr algn="ctr"/>
                      <a:r>
                        <a:rPr lang="es-PE" sz="1600" b="1" dirty="0"/>
                        <a:t>IF 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Stock</a:t>
                      </a:r>
                      <a:r>
                        <a:rPr lang="es-PE" sz="1600" b="1" baseline="0" dirty="0"/>
                        <a:t> disponible de PF,DM y PS </a:t>
                      </a:r>
                      <a:endParaRPr lang="es-P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1" dirty="0"/>
                        <a:t>&gt;=</a:t>
                      </a:r>
                      <a:r>
                        <a:rPr lang="es-PE" sz="1600" b="1" baseline="0" dirty="0"/>
                        <a:t> 87%</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PE" sz="1600" b="1" dirty="0"/>
                        <a:t>Junio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94634736"/>
                  </a:ext>
                </a:extLst>
              </a:tr>
              <a:tr h="0">
                <a:tc>
                  <a:txBody>
                    <a:bodyPr/>
                    <a:lstStyle/>
                    <a:p>
                      <a:pPr algn="ctr"/>
                      <a:r>
                        <a:rPr lang="es-PE" sz="1600" b="1" dirty="0"/>
                        <a:t>IP01</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contactos menores de 5 años de edad que culminan Terapia</a:t>
                      </a:r>
                      <a:r>
                        <a:rPr lang="es-PE" sz="1600" b="1" baseline="0" dirty="0"/>
                        <a:t> preventiva para Tuberculosis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1600" b="1" dirty="0"/>
                    </a:p>
                    <a:p>
                      <a:pPr algn="ctr"/>
                      <a:r>
                        <a:rPr lang="es-PE" sz="1600" b="1"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1" kern="1200" dirty="0">
                          <a:effectLst/>
                        </a:rPr>
                        <a:t>01 de enero 2025 al 30 de abril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18156224"/>
                  </a:ext>
                </a:extLst>
              </a:tr>
              <a:tr h="613172">
                <a:tc>
                  <a:txBody>
                    <a:bodyPr/>
                    <a:lstStyle/>
                    <a:p>
                      <a:pPr algn="ctr"/>
                      <a:r>
                        <a:rPr lang="es-PE" sz="1600" b="1" dirty="0"/>
                        <a:t>IP 02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atendidos con diagnóstico de Diabetes Mellitus con medición de Hemoglobina Glicosilada</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1600" b="1" dirty="0"/>
                    </a:p>
                    <a:p>
                      <a:pPr algn="ctr"/>
                      <a:r>
                        <a:rPr lang="es-PE" sz="1600" b="1" dirty="0"/>
                        <a:t>45%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s-PE" sz="1600" b="1" kern="1200" dirty="0">
                        <a:effectLst/>
                      </a:endParaRPr>
                    </a:p>
                    <a:p>
                      <a:pPr algn="ctr"/>
                      <a:r>
                        <a:rPr lang="es-PE" sz="1600" b="1" kern="1200" dirty="0">
                          <a:effectLst/>
                        </a:rPr>
                        <a:t>enero a junio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00303200"/>
                  </a:ext>
                </a:extLst>
              </a:tr>
              <a:tr h="603648">
                <a:tc>
                  <a:txBody>
                    <a:bodyPr/>
                    <a:lstStyle/>
                    <a:p>
                      <a:pPr algn="ctr"/>
                      <a:r>
                        <a:rPr lang="es-PE" sz="1600" b="1" dirty="0"/>
                        <a:t>IP 03</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atendidos</a:t>
                      </a:r>
                      <a:r>
                        <a:rPr lang="es-PE" sz="1600" b="1" baseline="0" dirty="0"/>
                        <a:t> con diagnostico de Diabetes Mellitus con medición de Micro albuminuria y creatinina sérica</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PE" sz="1600" b="1" dirty="0"/>
                        <a:t>30%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1" kern="1200" dirty="0">
                          <a:effectLst/>
                        </a:rPr>
                        <a:t>enero a junio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08958710"/>
                  </a:ext>
                </a:extLst>
              </a:tr>
              <a:tr h="0">
                <a:tc>
                  <a:txBody>
                    <a:bodyPr/>
                    <a:lstStyle/>
                    <a:p>
                      <a:pPr algn="ctr"/>
                      <a:r>
                        <a:rPr lang="es-PE" sz="1600" b="1" dirty="0"/>
                        <a:t>IP 04</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atendidos con diagnostico de Hipertensión arterial que han alcanzado la meta terapéutica</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PE" sz="1600" b="1" dirty="0"/>
                        <a:t>50%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1" kern="1200" dirty="0">
                          <a:effectLst/>
                        </a:rPr>
                        <a:t>enero a junio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09296992"/>
                  </a:ext>
                </a:extLst>
              </a:tr>
              <a:tr h="499825">
                <a:tc>
                  <a:txBody>
                    <a:bodyPr/>
                    <a:lstStyle/>
                    <a:p>
                      <a:pPr algn="ctr"/>
                      <a:r>
                        <a:rPr lang="es-PE" sz="1600" b="1" dirty="0"/>
                        <a:t>IP 05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Producción mensual de mamografías para tamizajes de Cáncer de Mama</a:t>
                      </a:r>
                      <a:r>
                        <a:rPr lang="es-PE" sz="1600" b="1" baseline="0" dirty="0"/>
                        <a:t> en IPRESS seleccionadas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PE" sz="1600" b="1" kern="1200" dirty="0">
                          <a:effectLst/>
                        </a:rPr>
                        <a:t>560 mamografías registradas.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1" kern="1200" dirty="0">
                          <a:effectLst/>
                        </a:rPr>
                        <a:t>enero a junio 2025.</a:t>
                      </a:r>
                      <a:endParaRPr lang="en-US" sz="1600" b="1" dirty="0"/>
                    </a:p>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7746285"/>
                  </a:ext>
                </a:extLst>
              </a:tr>
              <a:tr h="345599">
                <a:tc>
                  <a:txBody>
                    <a:bodyPr/>
                    <a:lstStyle/>
                    <a:p>
                      <a:pPr algn="ctr"/>
                      <a:r>
                        <a:rPr lang="es-PE" sz="1600" b="1" dirty="0"/>
                        <a:t>IGD</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Gratuidad en la dispensación de medicamentos e insumos médicos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PE" sz="1600" b="1" dirty="0"/>
                        <a:t>95%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PE" sz="1600" b="1" dirty="0"/>
                        <a:t>Junio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18211036"/>
                  </a:ext>
                </a:extLst>
              </a:tr>
              <a:tr h="689598">
                <a:tc>
                  <a:txBody>
                    <a:bodyPr/>
                    <a:lstStyle/>
                    <a:p>
                      <a:pPr algn="ctr"/>
                      <a:r>
                        <a:rPr lang="es-PE" sz="1600" b="1" dirty="0"/>
                        <a:t>IO -OGTI</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Oportunidad del envío de información prestacional al SIS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PE" sz="1600" b="1" dirty="0"/>
                        <a:t>30 días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s-MX" sz="1600" b="1" kern="1200" dirty="0">
                          <a:effectLst/>
                        </a:rPr>
                        <a:t>enero a junio de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60857825"/>
                  </a:ext>
                </a:extLst>
              </a:tr>
            </a:tbl>
          </a:graphicData>
        </a:graphic>
      </p:graphicFrame>
    </p:spTree>
    <p:extLst>
      <p:ext uri="{BB962C8B-B14F-4D97-AF65-F5344CB8AC3E}">
        <p14:creationId xmlns:p14="http://schemas.microsoft.com/office/powerpoint/2010/main" val="30684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7571534-4888-2B09-F8A5-B8F730D5DBCC}"/>
              </a:ext>
            </a:extLst>
          </p:cNvPr>
          <p:cNvPicPr>
            <a:picLocks noChangeAspect="1"/>
          </p:cNvPicPr>
          <p:nvPr/>
        </p:nvPicPr>
        <p:blipFill>
          <a:blip r:embed="rId2"/>
          <a:stretch>
            <a:fillRect/>
          </a:stretch>
        </p:blipFill>
        <p:spPr>
          <a:xfrm>
            <a:off x="42017" y="61442"/>
            <a:ext cx="12107965" cy="6735115"/>
          </a:xfrm>
          <a:prstGeom prst="rect">
            <a:avLst/>
          </a:prstGeom>
        </p:spPr>
      </p:pic>
    </p:spTree>
    <p:extLst>
      <p:ext uri="{BB962C8B-B14F-4D97-AF65-F5344CB8AC3E}">
        <p14:creationId xmlns:p14="http://schemas.microsoft.com/office/powerpoint/2010/main" val="22789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29"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0" y="91316"/>
            <a:ext cx="7469945" cy="1086213"/>
          </a:xfrm>
          <a:prstGeom prst="rect">
            <a:avLst/>
          </a:prstGeom>
        </p:spPr>
      </p:pic>
      <p:pic>
        <p:nvPicPr>
          <p:cNvPr id="4" name="Imagen 3">
            <a:extLst>
              <a:ext uri="{FF2B5EF4-FFF2-40B4-BE49-F238E27FC236}">
                <a16:creationId xmlns:a16="http://schemas.microsoft.com/office/drawing/2014/main" id="{88DB742A-336C-E3AB-8530-946E79284940}"/>
              </a:ext>
            </a:extLst>
          </p:cNvPr>
          <p:cNvPicPr>
            <a:picLocks noChangeAspect="1"/>
          </p:cNvPicPr>
          <p:nvPr/>
        </p:nvPicPr>
        <p:blipFill>
          <a:blip r:embed="rId7"/>
          <a:stretch>
            <a:fillRect/>
          </a:stretch>
        </p:blipFill>
        <p:spPr>
          <a:xfrm>
            <a:off x="7631724" y="311257"/>
            <a:ext cx="4241408" cy="6055912"/>
          </a:xfrm>
          <a:prstGeom prst="rect">
            <a:avLst/>
          </a:prstGeom>
        </p:spPr>
      </p:pic>
      <p:sp>
        <p:nvSpPr>
          <p:cNvPr id="6" name="CuadroTexto 5">
            <a:extLst>
              <a:ext uri="{FF2B5EF4-FFF2-40B4-BE49-F238E27FC236}">
                <a16:creationId xmlns:a16="http://schemas.microsoft.com/office/drawing/2014/main" id="{7ACADCEB-B06B-3ED2-8630-AF21C4ADA0BB}"/>
              </a:ext>
            </a:extLst>
          </p:cNvPr>
          <p:cNvSpPr txBox="1"/>
          <p:nvPr/>
        </p:nvSpPr>
        <p:spPr>
          <a:xfrm>
            <a:off x="161779" y="311257"/>
            <a:ext cx="6872067" cy="707886"/>
          </a:xfrm>
          <a:prstGeom prst="rect">
            <a:avLst/>
          </a:prstGeom>
          <a:noFill/>
        </p:spPr>
        <p:txBody>
          <a:bodyPr wrap="square">
            <a:spAutoFit/>
          </a:bodyPr>
          <a:lstStyle/>
          <a:p>
            <a:r>
              <a:rPr lang="es-PE" sz="2000" b="1" dirty="0">
                <a:solidFill>
                  <a:schemeClr val="bg1"/>
                </a:solidFill>
                <a:effectLst/>
                <a:latin typeface="Arial Rounded MT Bold" panose="020F0704030504030204" pitchFamily="34" charset="0"/>
                <a:ea typeface="Times New Roman" panose="02020603050405020304" pitchFamily="18" charset="0"/>
              </a:rPr>
              <a:t>Resolución Jefatural N° 00165-2024-SIS/J que aprueba la Directiva N° 008-2024-SIS/GNF-V.05 </a:t>
            </a:r>
            <a:endParaRPr lang="es-PE" sz="2000" b="1" dirty="0">
              <a:solidFill>
                <a:schemeClr val="bg1"/>
              </a:solidFill>
              <a:latin typeface="Arial Rounded MT Bold" panose="020F0704030504030204" pitchFamily="34" charset="0"/>
            </a:endParaRPr>
          </a:p>
        </p:txBody>
      </p:sp>
      <p:pic>
        <p:nvPicPr>
          <p:cNvPr id="7" name="Imagen 6">
            <a:extLst>
              <a:ext uri="{FF2B5EF4-FFF2-40B4-BE49-F238E27FC236}">
                <a16:creationId xmlns:a16="http://schemas.microsoft.com/office/drawing/2014/main" id="{19BF253E-B1EB-F5E8-F4FA-787A1F63A9DB}"/>
              </a:ext>
            </a:extLst>
          </p:cNvPr>
          <p:cNvPicPr>
            <a:picLocks noChangeAspect="1"/>
          </p:cNvPicPr>
          <p:nvPr/>
        </p:nvPicPr>
        <p:blipFill rotWithShape="1">
          <a:blip r:embed="rId8"/>
          <a:srcRect r="20760"/>
          <a:stretch/>
        </p:blipFill>
        <p:spPr>
          <a:xfrm>
            <a:off x="293075" y="3514203"/>
            <a:ext cx="6940060" cy="1219725"/>
          </a:xfrm>
          <a:prstGeom prst="rect">
            <a:avLst/>
          </a:prstGeom>
        </p:spPr>
      </p:pic>
      <p:sp>
        <p:nvSpPr>
          <p:cNvPr id="8" name="object 3">
            <a:extLst>
              <a:ext uri="{FF2B5EF4-FFF2-40B4-BE49-F238E27FC236}">
                <a16:creationId xmlns:a16="http://schemas.microsoft.com/office/drawing/2014/main" id="{88A91B1D-E73D-BB95-26DF-58270F8D2008}"/>
              </a:ext>
            </a:extLst>
          </p:cNvPr>
          <p:cNvSpPr txBox="1">
            <a:spLocks noGrp="1"/>
          </p:cNvSpPr>
          <p:nvPr>
            <p:ph type="title"/>
          </p:nvPr>
        </p:nvSpPr>
        <p:spPr>
          <a:xfrm>
            <a:off x="221566" y="2126374"/>
            <a:ext cx="7124113" cy="697307"/>
          </a:xfrm>
          <a:prstGeom prst="rect">
            <a:avLst/>
          </a:prstGeom>
          <a:solidFill>
            <a:schemeClr val="accent4"/>
          </a:solidFill>
        </p:spPr>
        <p:txBody>
          <a:bodyPr vert="horz" wrap="square" lIns="0" tIns="12700" rIns="0" bIns="0" rtlCol="0">
            <a:spAutoFit/>
          </a:bodyPr>
          <a:lstStyle/>
          <a:p>
            <a:pPr marL="12700">
              <a:lnSpc>
                <a:spcPts val="2775"/>
              </a:lnSpc>
              <a:spcBef>
                <a:spcPts val="100"/>
              </a:spcBef>
            </a:pPr>
            <a:r>
              <a:rPr sz="2800" spc="-25" dirty="0">
                <a:solidFill>
                  <a:schemeClr val="accent2">
                    <a:lumMod val="50000"/>
                  </a:schemeClr>
                </a:solidFill>
                <a:latin typeface="Arial Rounded MT Bold" panose="020F0704030504030204" pitchFamily="34" charset="0"/>
              </a:rPr>
              <a:t>DIRECTIVA</a:t>
            </a:r>
            <a:r>
              <a:rPr sz="2800" spc="-20" dirty="0">
                <a:solidFill>
                  <a:schemeClr val="accent2">
                    <a:lumMod val="50000"/>
                  </a:schemeClr>
                </a:solidFill>
                <a:latin typeface="Arial Rounded MT Bold" panose="020F0704030504030204" pitchFamily="34" charset="0"/>
              </a:rPr>
              <a:t> </a:t>
            </a:r>
            <a:r>
              <a:rPr sz="2800" spc="5" dirty="0">
                <a:solidFill>
                  <a:schemeClr val="accent2">
                    <a:lumMod val="50000"/>
                  </a:schemeClr>
                </a:solidFill>
                <a:latin typeface="Arial Rounded MT Bold" panose="020F0704030504030204" pitchFamily="34" charset="0"/>
              </a:rPr>
              <a:t>N°</a:t>
            </a:r>
            <a:r>
              <a:rPr sz="2800" spc="-30" dirty="0">
                <a:solidFill>
                  <a:schemeClr val="accent2">
                    <a:lumMod val="50000"/>
                  </a:schemeClr>
                </a:solidFill>
                <a:latin typeface="Arial Rounded MT Bold" panose="020F0704030504030204" pitchFamily="34" charset="0"/>
              </a:rPr>
              <a:t> </a:t>
            </a:r>
            <a:r>
              <a:rPr sz="2800" spc="-15" dirty="0">
                <a:solidFill>
                  <a:schemeClr val="accent2">
                    <a:lumMod val="50000"/>
                  </a:schemeClr>
                </a:solidFill>
                <a:latin typeface="Arial Rounded MT Bold" panose="020F0704030504030204" pitchFamily="34" charset="0"/>
              </a:rPr>
              <a:t>008-2024-SIS/GNF-V.0</a:t>
            </a:r>
            <a:r>
              <a:rPr lang="es-ES" sz="2800" spc="-15" dirty="0">
                <a:solidFill>
                  <a:schemeClr val="accent2">
                    <a:lumMod val="50000"/>
                  </a:schemeClr>
                </a:solidFill>
                <a:latin typeface="Arial Rounded MT Bold" panose="020F0704030504030204" pitchFamily="34" charset="0"/>
              </a:rPr>
              <a:t>5 </a:t>
            </a:r>
            <a:r>
              <a:rPr sz="2000" spc="-10" dirty="0">
                <a:solidFill>
                  <a:schemeClr val="accent2">
                    <a:lumMod val="50000"/>
                  </a:schemeClr>
                </a:solidFill>
                <a:latin typeface="Arial Rounded MT Bold" panose="020F0704030504030204" pitchFamily="34" charset="0"/>
              </a:rPr>
              <a:t>(vigente </a:t>
            </a:r>
            <a:r>
              <a:rPr sz="2000" dirty="0">
                <a:solidFill>
                  <a:schemeClr val="accent2">
                    <a:lumMod val="50000"/>
                  </a:schemeClr>
                </a:solidFill>
                <a:latin typeface="Arial Rounded MT Bold" panose="020F0704030504030204" pitchFamily="34" charset="0"/>
              </a:rPr>
              <a:t>a</a:t>
            </a:r>
            <a:r>
              <a:rPr sz="2000" spc="-5" dirty="0">
                <a:solidFill>
                  <a:schemeClr val="accent2">
                    <a:lumMod val="50000"/>
                  </a:schemeClr>
                </a:solidFill>
                <a:latin typeface="Arial Rounded MT Bold" panose="020F0704030504030204" pitchFamily="34" charset="0"/>
              </a:rPr>
              <a:t> </a:t>
            </a:r>
            <a:r>
              <a:rPr sz="2000" dirty="0">
                <a:solidFill>
                  <a:schemeClr val="accent2">
                    <a:lumMod val="50000"/>
                  </a:schemeClr>
                </a:solidFill>
                <a:latin typeface="Arial Rounded MT Bold" panose="020F0704030504030204" pitchFamily="34" charset="0"/>
              </a:rPr>
              <a:t>partir</a:t>
            </a:r>
            <a:r>
              <a:rPr sz="2000" spc="-20" dirty="0">
                <a:solidFill>
                  <a:schemeClr val="accent2">
                    <a:lumMod val="50000"/>
                  </a:schemeClr>
                </a:solidFill>
                <a:latin typeface="Arial Rounded MT Bold" panose="020F0704030504030204" pitchFamily="34" charset="0"/>
              </a:rPr>
              <a:t> </a:t>
            </a:r>
            <a:r>
              <a:rPr sz="2000" dirty="0">
                <a:solidFill>
                  <a:schemeClr val="accent2">
                    <a:lumMod val="50000"/>
                  </a:schemeClr>
                </a:solidFill>
                <a:latin typeface="Arial Rounded MT Bold" panose="020F0704030504030204" pitchFamily="34" charset="0"/>
              </a:rPr>
              <a:t>del</a:t>
            </a:r>
            <a:r>
              <a:rPr sz="2000" spc="-10" dirty="0">
                <a:solidFill>
                  <a:schemeClr val="accent2">
                    <a:lumMod val="50000"/>
                  </a:schemeClr>
                </a:solidFill>
                <a:latin typeface="Arial Rounded MT Bold" panose="020F0704030504030204" pitchFamily="34" charset="0"/>
              </a:rPr>
              <a:t> </a:t>
            </a:r>
            <a:r>
              <a:rPr sz="2000" dirty="0">
                <a:solidFill>
                  <a:schemeClr val="accent2">
                    <a:lumMod val="50000"/>
                  </a:schemeClr>
                </a:solidFill>
                <a:latin typeface="Arial Rounded MT Bold" panose="020F0704030504030204" pitchFamily="34" charset="0"/>
              </a:rPr>
              <a:t>0</a:t>
            </a:r>
            <a:r>
              <a:rPr lang="es-ES" sz="2000" dirty="0">
                <a:solidFill>
                  <a:schemeClr val="accent2">
                    <a:lumMod val="50000"/>
                  </a:schemeClr>
                </a:solidFill>
                <a:latin typeface="Arial Rounded MT Bold" panose="020F0704030504030204" pitchFamily="34" charset="0"/>
              </a:rPr>
              <a:t>8</a:t>
            </a:r>
            <a:r>
              <a:rPr sz="2000" spc="-20" dirty="0">
                <a:solidFill>
                  <a:schemeClr val="accent2">
                    <a:lumMod val="50000"/>
                  </a:schemeClr>
                </a:solidFill>
                <a:latin typeface="Arial Rounded MT Bold" panose="020F0704030504030204" pitchFamily="34" charset="0"/>
              </a:rPr>
              <a:t> </a:t>
            </a:r>
            <a:r>
              <a:rPr sz="2000" dirty="0">
                <a:solidFill>
                  <a:schemeClr val="accent2">
                    <a:lumMod val="50000"/>
                  </a:schemeClr>
                </a:solidFill>
                <a:latin typeface="Arial Rounded MT Bold" panose="020F0704030504030204" pitchFamily="34" charset="0"/>
              </a:rPr>
              <a:t>de </a:t>
            </a:r>
            <a:r>
              <a:rPr lang="es-ES" sz="2000" dirty="0">
                <a:solidFill>
                  <a:schemeClr val="accent2">
                    <a:lumMod val="50000"/>
                  </a:schemeClr>
                </a:solidFill>
                <a:latin typeface="Arial Rounded MT Bold" panose="020F0704030504030204" pitchFamily="34" charset="0"/>
              </a:rPr>
              <a:t>Noviembre</a:t>
            </a:r>
            <a:r>
              <a:rPr sz="2000" spc="-15" dirty="0">
                <a:solidFill>
                  <a:schemeClr val="accent2">
                    <a:lumMod val="50000"/>
                  </a:schemeClr>
                </a:solidFill>
                <a:latin typeface="Arial Rounded MT Bold" panose="020F0704030504030204" pitchFamily="34" charset="0"/>
              </a:rPr>
              <a:t> </a:t>
            </a:r>
            <a:r>
              <a:rPr sz="2000" dirty="0">
                <a:solidFill>
                  <a:schemeClr val="accent2">
                    <a:lumMod val="50000"/>
                  </a:schemeClr>
                </a:solidFill>
                <a:latin typeface="Arial Rounded MT Bold" panose="020F0704030504030204" pitchFamily="34" charset="0"/>
              </a:rPr>
              <a:t>de</a:t>
            </a:r>
            <a:r>
              <a:rPr sz="2000" spc="-5" dirty="0">
                <a:solidFill>
                  <a:schemeClr val="accent2">
                    <a:lumMod val="50000"/>
                  </a:schemeClr>
                </a:solidFill>
                <a:latin typeface="Arial Rounded MT Bold" panose="020F0704030504030204" pitchFamily="34" charset="0"/>
              </a:rPr>
              <a:t> </a:t>
            </a:r>
            <a:r>
              <a:rPr sz="2000" dirty="0">
                <a:solidFill>
                  <a:schemeClr val="accent2">
                    <a:lumMod val="50000"/>
                  </a:schemeClr>
                </a:solidFill>
                <a:latin typeface="Arial Rounded MT Bold" panose="020F0704030504030204" pitchFamily="34" charset="0"/>
              </a:rPr>
              <a:t>2024)</a:t>
            </a:r>
          </a:p>
        </p:txBody>
      </p:sp>
    </p:spTree>
    <p:extLst>
      <p:ext uri="{BB962C8B-B14F-4D97-AF65-F5344CB8AC3E}">
        <p14:creationId xmlns:p14="http://schemas.microsoft.com/office/powerpoint/2010/main" val="149315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29"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360721"/>
            <a:ext cx="10412553" cy="423551"/>
          </a:xfrm>
          <a:prstGeom prst="rect">
            <a:avLst/>
          </a:prstGeom>
        </p:spPr>
      </p:pic>
      <p:graphicFrame>
        <p:nvGraphicFramePr>
          <p:cNvPr id="3" name="Tabla 2">
            <a:extLst>
              <a:ext uri="{FF2B5EF4-FFF2-40B4-BE49-F238E27FC236}">
                <a16:creationId xmlns:a16="http://schemas.microsoft.com/office/drawing/2014/main" id="{A9134803-7C57-620D-4192-D3FE0D3C966F}"/>
              </a:ext>
            </a:extLst>
          </p:cNvPr>
          <p:cNvGraphicFramePr>
            <a:graphicFrameLocks noGrp="1"/>
          </p:cNvGraphicFramePr>
          <p:nvPr>
            <p:extLst>
              <p:ext uri="{D42A27DB-BD31-4B8C-83A1-F6EECF244321}">
                <p14:modId xmlns:p14="http://schemas.microsoft.com/office/powerpoint/2010/main" val="619674903"/>
              </p:ext>
            </p:extLst>
          </p:nvPr>
        </p:nvGraphicFramePr>
        <p:xfrm>
          <a:off x="416169" y="1031011"/>
          <a:ext cx="10598834" cy="3025010"/>
        </p:xfrm>
        <a:graphic>
          <a:graphicData uri="http://schemas.openxmlformats.org/drawingml/2006/table">
            <a:tbl>
              <a:tblPr firstRow="1" bandRow="1">
                <a:tableStyleId>{2D5ABB26-0587-4C30-8999-92F81FD0307C}</a:tableStyleId>
              </a:tblPr>
              <a:tblGrid>
                <a:gridCol w="1819173">
                  <a:extLst>
                    <a:ext uri="{9D8B030D-6E8A-4147-A177-3AD203B41FA5}">
                      <a16:colId xmlns:a16="http://schemas.microsoft.com/office/drawing/2014/main" val="655211272"/>
                    </a:ext>
                  </a:extLst>
                </a:gridCol>
                <a:gridCol w="8779661">
                  <a:extLst>
                    <a:ext uri="{9D8B030D-6E8A-4147-A177-3AD203B41FA5}">
                      <a16:colId xmlns:a16="http://schemas.microsoft.com/office/drawing/2014/main" val="2044107350"/>
                    </a:ext>
                  </a:extLst>
                </a:gridCol>
              </a:tblGrid>
              <a:tr h="3025010">
                <a:tc>
                  <a:txBody>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marL="448945">
                        <a:lnSpc>
                          <a:spcPct val="100000"/>
                        </a:lnSpc>
                        <a:spcBef>
                          <a:spcPts val="1115"/>
                        </a:spcBef>
                      </a:pPr>
                      <a:r>
                        <a:rPr sz="1600" spc="-60" dirty="0">
                          <a:latin typeface="Tahoma"/>
                          <a:cs typeface="Tahoma"/>
                        </a:rPr>
                        <a:t>5.3.3/</a:t>
                      </a:r>
                      <a:endParaRPr sz="1600" dirty="0">
                        <a:latin typeface="Tahoma"/>
                        <a:cs typeface="Tahoma"/>
                      </a:endParaRPr>
                    </a:p>
                    <a:p>
                      <a:pPr marL="370205">
                        <a:lnSpc>
                          <a:spcPct val="100000"/>
                        </a:lnSpc>
                      </a:pPr>
                      <a:r>
                        <a:rPr sz="1600" spc="-55" dirty="0">
                          <a:latin typeface="Tahoma"/>
                          <a:cs typeface="Tahoma"/>
                        </a:rPr>
                        <a:t>5.3.3.14.</a:t>
                      </a:r>
                      <a:endParaRPr sz="1600" dirty="0">
                        <a:latin typeface="Tahoma"/>
                        <a:cs typeface="Tahom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just">
                        <a:lnSpc>
                          <a:spcPts val="1190"/>
                        </a:lnSpc>
                      </a:pPr>
                      <a:endParaRPr lang="es-PE" sz="1600" spc="-45" dirty="0">
                        <a:latin typeface="Tahoma"/>
                        <a:cs typeface="Tahoma"/>
                      </a:endParaRPr>
                    </a:p>
                    <a:p>
                      <a:pPr marL="5080" algn="just">
                        <a:lnSpc>
                          <a:spcPts val="1190"/>
                        </a:lnSpc>
                      </a:pPr>
                      <a:endParaRPr lang="es-PE" sz="1600" spc="-45" dirty="0">
                        <a:latin typeface="Tahoma"/>
                        <a:cs typeface="Tahoma"/>
                      </a:endParaRPr>
                    </a:p>
                    <a:p>
                      <a:pPr marL="5080" algn="just">
                        <a:lnSpc>
                          <a:spcPts val="1190"/>
                        </a:lnSpc>
                      </a:pPr>
                      <a:r>
                        <a:rPr sz="1600" spc="-45" dirty="0" err="1">
                          <a:latin typeface="Tahoma"/>
                          <a:cs typeface="Tahoma"/>
                        </a:rPr>
                        <a:t>Fondo</a:t>
                      </a:r>
                      <a:r>
                        <a:rPr sz="1600" spc="-160" dirty="0">
                          <a:latin typeface="Tahoma"/>
                          <a:cs typeface="Tahoma"/>
                        </a:rPr>
                        <a:t> </a:t>
                      </a:r>
                      <a:r>
                        <a:rPr sz="1600" spc="-35" dirty="0">
                          <a:latin typeface="Tahoma"/>
                          <a:cs typeface="Tahoma"/>
                        </a:rPr>
                        <a:t>fijo</a:t>
                      </a:r>
                      <a:r>
                        <a:rPr sz="1600" spc="-155" dirty="0">
                          <a:latin typeface="Tahoma"/>
                          <a:cs typeface="Tahoma"/>
                        </a:rPr>
                        <a:t> </a:t>
                      </a:r>
                      <a:r>
                        <a:rPr sz="1600" spc="-45" dirty="0">
                          <a:latin typeface="Tahoma"/>
                          <a:cs typeface="Tahoma"/>
                        </a:rPr>
                        <a:t>para</a:t>
                      </a:r>
                      <a:r>
                        <a:rPr sz="1600" spc="-135" dirty="0">
                          <a:latin typeface="Tahoma"/>
                          <a:cs typeface="Tahoma"/>
                        </a:rPr>
                        <a:t> </a:t>
                      </a:r>
                      <a:r>
                        <a:rPr sz="1600" spc="-30" dirty="0">
                          <a:latin typeface="Tahoma"/>
                          <a:cs typeface="Tahoma"/>
                        </a:rPr>
                        <a:t>caja</a:t>
                      </a:r>
                      <a:r>
                        <a:rPr sz="1600" spc="-130" dirty="0">
                          <a:latin typeface="Tahoma"/>
                          <a:cs typeface="Tahoma"/>
                        </a:rPr>
                        <a:t> </a:t>
                      </a:r>
                      <a:r>
                        <a:rPr sz="1600" spc="-15" dirty="0">
                          <a:latin typeface="Tahoma"/>
                          <a:cs typeface="Tahoma"/>
                        </a:rPr>
                        <a:t>chica,</a:t>
                      </a:r>
                      <a:r>
                        <a:rPr sz="1600" spc="-150" dirty="0">
                          <a:latin typeface="Tahoma"/>
                          <a:cs typeface="Tahoma"/>
                        </a:rPr>
                        <a:t> </a:t>
                      </a:r>
                      <a:r>
                        <a:rPr sz="1600" spc="-45" dirty="0">
                          <a:latin typeface="Tahoma"/>
                          <a:cs typeface="Tahoma"/>
                        </a:rPr>
                        <a:t>fondo</a:t>
                      </a:r>
                      <a:r>
                        <a:rPr sz="1600" spc="-155" dirty="0">
                          <a:latin typeface="Tahoma"/>
                          <a:cs typeface="Tahoma"/>
                        </a:rPr>
                        <a:t> </a:t>
                      </a:r>
                      <a:r>
                        <a:rPr sz="1600" spc="-50" dirty="0">
                          <a:latin typeface="Tahoma"/>
                          <a:cs typeface="Tahoma"/>
                        </a:rPr>
                        <a:t>por</a:t>
                      </a:r>
                      <a:r>
                        <a:rPr sz="1600" spc="-140" dirty="0">
                          <a:latin typeface="Tahoma"/>
                          <a:cs typeface="Tahoma"/>
                        </a:rPr>
                        <a:t> </a:t>
                      </a:r>
                      <a:r>
                        <a:rPr sz="1600" spc="-45" dirty="0">
                          <a:latin typeface="Tahoma"/>
                          <a:cs typeface="Tahoma"/>
                        </a:rPr>
                        <a:t>encargo,</a:t>
                      </a:r>
                      <a:r>
                        <a:rPr sz="1600" spc="-145" dirty="0">
                          <a:latin typeface="Tahoma"/>
                          <a:cs typeface="Tahoma"/>
                        </a:rPr>
                        <a:t> </a:t>
                      </a:r>
                      <a:r>
                        <a:rPr sz="1600" spc="-45" dirty="0">
                          <a:latin typeface="Tahoma"/>
                          <a:cs typeface="Tahoma"/>
                        </a:rPr>
                        <a:t>fondo</a:t>
                      </a:r>
                      <a:r>
                        <a:rPr sz="1600" spc="-160" dirty="0">
                          <a:latin typeface="Tahoma"/>
                          <a:cs typeface="Tahoma"/>
                        </a:rPr>
                        <a:t> </a:t>
                      </a:r>
                      <a:r>
                        <a:rPr sz="1600" spc="-45" dirty="0">
                          <a:latin typeface="Tahoma"/>
                          <a:cs typeface="Tahoma"/>
                        </a:rPr>
                        <a:t>para</a:t>
                      </a:r>
                      <a:r>
                        <a:rPr sz="1600" spc="-135" dirty="0">
                          <a:latin typeface="Tahoma"/>
                          <a:cs typeface="Tahoma"/>
                        </a:rPr>
                        <a:t> </a:t>
                      </a:r>
                      <a:r>
                        <a:rPr sz="1600" spc="-50" dirty="0">
                          <a:latin typeface="Tahoma"/>
                          <a:cs typeface="Tahoma"/>
                        </a:rPr>
                        <a:t>pagos</a:t>
                      </a:r>
                      <a:r>
                        <a:rPr sz="1600" spc="-150" dirty="0">
                          <a:latin typeface="Tahoma"/>
                          <a:cs typeface="Tahoma"/>
                        </a:rPr>
                        <a:t> </a:t>
                      </a:r>
                      <a:r>
                        <a:rPr sz="1600" spc="-50" dirty="0">
                          <a:latin typeface="Tahoma"/>
                          <a:cs typeface="Tahoma"/>
                        </a:rPr>
                        <a:t>en</a:t>
                      </a:r>
                      <a:r>
                        <a:rPr sz="1600" spc="90" dirty="0">
                          <a:latin typeface="Tahoma"/>
                          <a:cs typeface="Tahoma"/>
                        </a:rPr>
                        <a:t> </a:t>
                      </a:r>
                      <a:r>
                        <a:rPr sz="1600" spc="-45" dirty="0">
                          <a:latin typeface="Tahoma"/>
                          <a:cs typeface="Tahoma"/>
                        </a:rPr>
                        <a:t>efectivo</a:t>
                      </a:r>
                      <a:r>
                        <a:rPr sz="1600" spc="-45" dirty="0">
                          <a:solidFill>
                            <a:srgbClr val="FF0000"/>
                          </a:solidFill>
                          <a:latin typeface="Tahoma"/>
                          <a:cs typeface="Tahoma"/>
                        </a:rPr>
                        <a:t>:</a:t>
                      </a:r>
                      <a:r>
                        <a:rPr sz="1600" spc="-190" dirty="0">
                          <a:solidFill>
                            <a:srgbClr val="FF0000"/>
                          </a:solidFill>
                          <a:latin typeface="Tahoma"/>
                          <a:cs typeface="Tahoma"/>
                        </a:rPr>
                        <a:t> </a:t>
                      </a:r>
                      <a:r>
                        <a:rPr sz="1600" b="1" u="sng" spc="-30" dirty="0">
                          <a:solidFill>
                            <a:srgbClr val="FF0000"/>
                          </a:solidFill>
                          <a:latin typeface="Tahoma"/>
                          <a:cs typeface="Tahoma"/>
                        </a:rPr>
                        <a:t>No</a:t>
                      </a:r>
                      <a:r>
                        <a:rPr sz="1600" b="1" u="sng" spc="-180" dirty="0">
                          <a:solidFill>
                            <a:srgbClr val="FF0000"/>
                          </a:solidFill>
                          <a:latin typeface="Tahoma"/>
                          <a:cs typeface="Tahoma"/>
                        </a:rPr>
                        <a:t> </a:t>
                      </a:r>
                      <a:r>
                        <a:rPr sz="1600" b="1" u="sng" spc="-25" dirty="0">
                          <a:solidFill>
                            <a:srgbClr val="FF0000"/>
                          </a:solidFill>
                          <a:latin typeface="Tahoma"/>
                          <a:cs typeface="Tahoma"/>
                        </a:rPr>
                        <a:t>se</a:t>
                      </a:r>
                      <a:r>
                        <a:rPr sz="1600" b="1" u="sng" spc="-165" dirty="0">
                          <a:solidFill>
                            <a:srgbClr val="FF0000"/>
                          </a:solidFill>
                          <a:latin typeface="Tahoma"/>
                          <a:cs typeface="Tahoma"/>
                        </a:rPr>
                        <a:t> </a:t>
                      </a:r>
                      <a:r>
                        <a:rPr sz="1600" b="1" u="sng" spc="-40" dirty="0">
                          <a:solidFill>
                            <a:srgbClr val="FF0000"/>
                          </a:solidFill>
                          <a:latin typeface="Tahoma"/>
                          <a:cs typeface="Tahoma"/>
                        </a:rPr>
                        <a:t>admite</a:t>
                      </a:r>
                      <a:r>
                        <a:rPr sz="1600" b="1" u="sng" spc="-170" dirty="0">
                          <a:solidFill>
                            <a:srgbClr val="FF0000"/>
                          </a:solidFill>
                          <a:latin typeface="Tahoma"/>
                          <a:cs typeface="Tahoma"/>
                        </a:rPr>
                        <a:t> </a:t>
                      </a:r>
                      <a:r>
                        <a:rPr sz="1600" b="1" u="sng" spc="-15" dirty="0">
                          <a:solidFill>
                            <a:srgbClr val="FF0000"/>
                          </a:solidFill>
                          <a:latin typeface="Tahoma"/>
                          <a:cs typeface="Tahoma"/>
                        </a:rPr>
                        <a:t>el</a:t>
                      </a:r>
                      <a:r>
                        <a:rPr sz="1600" b="1" u="sng" spc="-180" dirty="0">
                          <a:solidFill>
                            <a:srgbClr val="FF0000"/>
                          </a:solidFill>
                          <a:latin typeface="Tahoma"/>
                          <a:cs typeface="Tahoma"/>
                        </a:rPr>
                        <a:t> </a:t>
                      </a:r>
                      <a:r>
                        <a:rPr sz="1600" b="1" u="sng" spc="-40" dirty="0">
                          <a:solidFill>
                            <a:srgbClr val="FF0000"/>
                          </a:solidFill>
                          <a:latin typeface="Tahoma"/>
                          <a:cs typeface="Tahoma"/>
                        </a:rPr>
                        <a:t>empleo</a:t>
                      </a:r>
                      <a:endParaRPr sz="1600" b="1" u="sng" dirty="0">
                        <a:solidFill>
                          <a:srgbClr val="FF0000"/>
                        </a:solidFill>
                        <a:latin typeface="Tahoma"/>
                        <a:cs typeface="Tahoma"/>
                      </a:endParaRPr>
                    </a:p>
                    <a:p>
                      <a:pPr marL="121285" marR="108585" indent="635" algn="just">
                        <a:lnSpc>
                          <a:spcPct val="100000"/>
                        </a:lnSpc>
                      </a:pPr>
                      <a:r>
                        <a:rPr sz="1600" b="1" u="sng" spc="-45" dirty="0">
                          <a:solidFill>
                            <a:srgbClr val="FF0000"/>
                          </a:solidFill>
                          <a:latin typeface="Tahoma"/>
                          <a:cs typeface="Tahoma"/>
                        </a:rPr>
                        <a:t>de </a:t>
                      </a:r>
                      <a:r>
                        <a:rPr sz="1600" b="1" u="sng" spc="-35" dirty="0">
                          <a:solidFill>
                            <a:srgbClr val="FF0000"/>
                          </a:solidFill>
                          <a:latin typeface="Tahoma"/>
                          <a:cs typeface="Tahoma"/>
                        </a:rPr>
                        <a:t>recursos </a:t>
                      </a:r>
                      <a:r>
                        <a:rPr sz="1600" b="1" u="sng" spc="-25" dirty="0">
                          <a:solidFill>
                            <a:srgbClr val="FF0000"/>
                          </a:solidFill>
                          <a:latin typeface="Tahoma"/>
                          <a:cs typeface="Tahoma"/>
                        </a:rPr>
                        <a:t>del </a:t>
                      </a:r>
                      <a:r>
                        <a:rPr sz="1600" b="1" u="sng" spc="-75" dirty="0">
                          <a:solidFill>
                            <a:srgbClr val="FF0000"/>
                          </a:solidFill>
                          <a:latin typeface="Tahoma"/>
                          <a:cs typeface="Tahoma"/>
                        </a:rPr>
                        <a:t>SIS </a:t>
                      </a:r>
                      <a:r>
                        <a:rPr sz="1600" b="1" u="sng" spc="-45" dirty="0">
                          <a:solidFill>
                            <a:srgbClr val="FF0000"/>
                          </a:solidFill>
                          <a:latin typeface="Tahoma"/>
                          <a:cs typeface="Tahoma"/>
                        </a:rPr>
                        <a:t>para </a:t>
                      </a:r>
                      <a:r>
                        <a:rPr sz="1600" b="1" u="sng" spc="-30" dirty="0">
                          <a:solidFill>
                            <a:srgbClr val="FF0000"/>
                          </a:solidFill>
                          <a:latin typeface="Tahoma"/>
                          <a:cs typeface="Tahoma"/>
                        </a:rPr>
                        <a:t>este </a:t>
                      </a:r>
                      <a:r>
                        <a:rPr sz="1600" b="1" u="sng" spc="-35" dirty="0">
                          <a:solidFill>
                            <a:srgbClr val="FF0000"/>
                          </a:solidFill>
                          <a:latin typeface="Tahoma"/>
                          <a:cs typeface="Tahoma"/>
                        </a:rPr>
                        <a:t>tipo </a:t>
                      </a:r>
                      <a:r>
                        <a:rPr sz="1600" b="1" u="sng" spc="-45" dirty="0">
                          <a:solidFill>
                            <a:srgbClr val="FF0000"/>
                          </a:solidFill>
                          <a:latin typeface="Tahoma"/>
                          <a:cs typeface="Tahoma"/>
                        </a:rPr>
                        <a:t>de </a:t>
                      </a:r>
                      <a:r>
                        <a:rPr sz="1600" b="1" u="sng" spc="-50" dirty="0">
                          <a:solidFill>
                            <a:srgbClr val="FF0000"/>
                          </a:solidFill>
                          <a:latin typeface="Tahoma"/>
                          <a:cs typeface="Tahoma"/>
                        </a:rPr>
                        <a:t>gasto, </a:t>
                      </a:r>
                      <a:r>
                        <a:rPr sz="1600" b="1" u="sng" spc="-30" dirty="0">
                          <a:solidFill>
                            <a:srgbClr val="FF0000"/>
                          </a:solidFill>
                          <a:latin typeface="Tahoma"/>
                          <a:cs typeface="Tahoma"/>
                        </a:rPr>
                        <a:t>siendo </a:t>
                      </a:r>
                      <a:r>
                        <a:rPr sz="1600" b="1" u="sng" spc="-45" dirty="0">
                          <a:solidFill>
                            <a:srgbClr val="FF0000"/>
                          </a:solidFill>
                          <a:latin typeface="Tahoma"/>
                          <a:cs typeface="Tahoma"/>
                        </a:rPr>
                        <a:t>materia de ajuste </a:t>
                      </a:r>
                      <a:r>
                        <a:rPr sz="1600" b="1" u="sng" spc="-30" dirty="0">
                          <a:solidFill>
                            <a:srgbClr val="FF0000"/>
                          </a:solidFill>
                          <a:latin typeface="Tahoma"/>
                          <a:cs typeface="Tahoma"/>
                        </a:rPr>
                        <a:t>financiero </a:t>
                      </a:r>
                      <a:r>
                        <a:rPr sz="1600" b="1" u="sng" spc="-40" dirty="0">
                          <a:solidFill>
                            <a:srgbClr val="FF0000"/>
                          </a:solidFill>
                          <a:latin typeface="Tahoma"/>
                          <a:cs typeface="Tahoma"/>
                        </a:rPr>
                        <a:t>o </a:t>
                      </a:r>
                      <a:r>
                        <a:rPr sz="1600" b="1" u="sng" spc="-30" dirty="0">
                          <a:solidFill>
                            <a:srgbClr val="FF0000"/>
                          </a:solidFill>
                          <a:latin typeface="Tahoma"/>
                          <a:cs typeface="Tahoma"/>
                        </a:rPr>
                        <a:t>deducción.</a:t>
                      </a:r>
                      <a:r>
                        <a:rPr sz="1600" b="1" u="sng" spc="-30" dirty="0">
                          <a:latin typeface="Tahoma"/>
                          <a:cs typeface="Tahoma"/>
                        </a:rPr>
                        <a:t> </a:t>
                      </a:r>
                      <a:r>
                        <a:rPr sz="1600" spc="-45" dirty="0">
                          <a:solidFill>
                            <a:schemeClr val="tx1"/>
                          </a:solidFill>
                          <a:latin typeface="Tahoma"/>
                          <a:cs typeface="Tahoma"/>
                        </a:rPr>
                        <a:t>La </a:t>
                      </a:r>
                      <a:r>
                        <a:rPr sz="1600" spc="-40" dirty="0">
                          <a:solidFill>
                            <a:schemeClr val="tx1"/>
                          </a:solidFill>
                          <a:latin typeface="Tahoma"/>
                          <a:cs typeface="Tahoma"/>
                        </a:rPr>
                        <a:t> </a:t>
                      </a:r>
                      <a:r>
                        <a:rPr sz="1600" spc="-35" dirty="0">
                          <a:solidFill>
                            <a:schemeClr val="tx1"/>
                          </a:solidFill>
                          <a:latin typeface="Tahoma"/>
                          <a:cs typeface="Tahoma"/>
                        </a:rPr>
                        <a:t>excepción será </a:t>
                      </a:r>
                      <a:r>
                        <a:rPr sz="1600" spc="-45" dirty="0">
                          <a:solidFill>
                            <a:schemeClr val="tx1"/>
                          </a:solidFill>
                          <a:latin typeface="Tahoma"/>
                          <a:cs typeface="Tahoma"/>
                        </a:rPr>
                        <a:t>para </a:t>
                      </a:r>
                      <a:r>
                        <a:rPr sz="1600" spc="-15" dirty="0">
                          <a:solidFill>
                            <a:schemeClr val="tx1"/>
                          </a:solidFill>
                          <a:latin typeface="Tahoma"/>
                          <a:cs typeface="Tahoma"/>
                        </a:rPr>
                        <a:t>el caso </a:t>
                      </a:r>
                      <a:r>
                        <a:rPr sz="1600" spc="-45" dirty="0">
                          <a:solidFill>
                            <a:schemeClr val="tx1"/>
                          </a:solidFill>
                          <a:latin typeface="Tahoma"/>
                          <a:cs typeface="Tahoma"/>
                        </a:rPr>
                        <a:t>de </a:t>
                      </a:r>
                      <a:r>
                        <a:rPr sz="1600" spc="-35" dirty="0">
                          <a:solidFill>
                            <a:schemeClr val="tx1"/>
                          </a:solidFill>
                          <a:latin typeface="Tahoma"/>
                          <a:cs typeface="Tahoma"/>
                        </a:rPr>
                        <a:t>traslado </a:t>
                      </a:r>
                      <a:r>
                        <a:rPr sz="1600" spc="-45" dirty="0">
                          <a:solidFill>
                            <a:schemeClr val="tx1"/>
                          </a:solidFill>
                          <a:latin typeface="Tahoma"/>
                          <a:cs typeface="Tahoma"/>
                        </a:rPr>
                        <a:t>de emergencia </a:t>
                      </a:r>
                      <a:r>
                        <a:rPr sz="1600" spc="-35" dirty="0">
                          <a:solidFill>
                            <a:schemeClr val="tx1"/>
                          </a:solidFill>
                          <a:latin typeface="Tahoma"/>
                          <a:cs typeface="Tahoma"/>
                        </a:rPr>
                        <a:t>(alimentación </a:t>
                      </a:r>
                      <a:r>
                        <a:rPr sz="1600" spc="-25" dirty="0">
                          <a:solidFill>
                            <a:schemeClr val="tx1"/>
                          </a:solidFill>
                          <a:latin typeface="Tahoma"/>
                          <a:cs typeface="Tahoma"/>
                        </a:rPr>
                        <a:t>del </a:t>
                      </a:r>
                      <a:r>
                        <a:rPr sz="1600" spc="-40" dirty="0">
                          <a:solidFill>
                            <a:schemeClr val="tx1"/>
                          </a:solidFill>
                          <a:latin typeface="Tahoma"/>
                          <a:cs typeface="Tahoma"/>
                        </a:rPr>
                        <a:t>acompañante, </a:t>
                      </a:r>
                      <a:r>
                        <a:rPr sz="1600" spc="-35" dirty="0">
                          <a:solidFill>
                            <a:schemeClr val="tx1"/>
                          </a:solidFill>
                          <a:latin typeface="Tahoma"/>
                          <a:cs typeface="Tahoma"/>
                        </a:rPr>
                        <a:t> combustible),</a:t>
                      </a:r>
                      <a:r>
                        <a:rPr sz="1600" spc="-155" dirty="0">
                          <a:solidFill>
                            <a:schemeClr val="tx1"/>
                          </a:solidFill>
                          <a:latin typeface="Tahoma"/>
                          <a:cs typeface="Tahoma"/>
                        </a:rPr>
                        <a:t> </a:t>
                      </a:r>
                      <a:r>
                        <a:rPr sz="1600" spc="-15" dirty="0">
                          <a:solidFill>
                            <a:schemeClr val="tx1"/>
                          </a:solidFill>
                          <a:latin typeface="Tahoma"/>
                          <a:cs typeface="Tahoma"/>
                        </a:rPr>
                        <a:t>casas</a:t>
                      </a:r>
                      <a:r>
                        <a:rPr sz="1600" spc="-140" dirty="0">
                          <a:solidFill>
                            <a:schemeClr val="tx1"/>
                          </a:solidFill>
                          <a:latin typeface="Tahoma"/>
                          <a:cs typeface="Tahoma"/>
                        </a:rPr>
                        <a:t> </a:t>
                      </a:r>
                      <a:r>
                        <a:rPr sz="1600" spc="-45" dirty="0">
                          <a:solidFill>
                            <a:schemeClr val="tx1"/>
                          </a:solidFill>
                          <a:latin typeface="Tahoma"/>
                          <a:cs typeface="Tahoma"/>
                        </a:rPr>
                        <a:t>maternas</a:t>
                      </a:r>
                      <a:r>
                        <a:rPr sz="1600" spc="-145" dirty="0">
                          <a:solidFill>
                            <a:schemeClr val="tx1"/>
                          </a:solidFill>
                          <a:latin typeface="Tahoma"/>
                          <a:cs typeface="Tahoma"/>
                        </a:rPr>
                        <a:t> </a:t>
                      </a:r>
                      <a:r>
                        <a:rPr sz="1600" spc="-40" dirty="0">
                          <a:solidFill>
                            <a:schemeClr val="tx1"/>
                          </a:solidFill>
                          <a:latin typeface="Tahoma"/>
                          <a:cs typeface="Tahoma"/>
                        </a:rPr>
                        <a:t>(asignación</a:t>
                      </a:r>
                      <a:r>
                        <a:rPr sz="1600" spc="-150" dirty="0">
                          <a:solidFill>
                            <a:schemeClr val="tx1"/>
                          </a:solidFill>
                          <a:latin typeface="Tahoma"/>
                          <a:cs typeface="Tahoma"/>
                        </a:rPr>
                        <a:t> </a:t>
                      </a:r>
                      <a:r>
                        <a:rPr sz="1600" spc="-45" dirty="0">
                          <a:solidFill>
                            <a:schemeClr val="tx1"/>
                          </a:solidFill>
                          <a:latin typeface="Tahoma"/>
                          <a:cs typeface="Tahoma"/>
                        </a:rPr>
                        <a:t>de</a:t>
                      </a:r>
                      <a:r>
                        <a:rPr sz="1600" spc="95" dirty="0">
                          <a:solidFill>
                            <a:schemeClr val="tx1"/>
                          </a:solidFill>
                          <a:latin typeface="Tahoma"/>
                          <a:cs typeface="Tahoma"/>
                        </a:rPr>
                        <a:t> </a:t>
                      </a:r>
                      <a:r>
                        <a:rPr sz="1600" spc="-35" dirty="0">
                          <a:solidFill>
                            <a:schemeClr val="tx1"/>
                          </a:solidFill>
                          <a:latin typeface="Tahoma"/>
                          <a:cs typeface="Tahoma"/>
                        </a:rPr>
                        <a:t>alimentación)</a:t>
                      </a:r>
                      <a:r>
                        <a:rPr sz="1600" spc="-155" dirty="0">
                          <a:solidFill>
                            <a:schemeClr val="tx1"/>
                          </a:solidFill>
                          <a:latin typeface="Tahoma"/>
                          <a:cs typeface="Tahoma"/>
                        </a:rPr>
                        <a:t> </a:t>
                      </a:r>
                      <a:r>
                        <a:rPr sz="1600" spc="-90" dirty="0">
                          <a:solidFill>
                            <a:schemeClr val="tx1"/>
                          </a:solidFill>
                          <a:latin typeface="Tahoma"/>
                          <a:cs typeface="Tahoma"/>
                        </a:rPr>
                        <a:t>y</a:t>
                      </a:r>
                      <a:r>
                        <a:rPr sz="1600" spc="-125" dirty="0">
                          <a:solidFill>
                            <a:schemeClr val="tx1"/>
                          </a:solidFill>
                          <a:latin typeface="Tahoma"/>
                          <a:cs typeface="Tahoma"/>
                        </a:rPr>
                        <a:t> </a:t>
                      </a:r>
                      <a:r>
                        <a:rPr sz="1600" spc="-45" dirty="0">
                          <a:solidFill>
                            <a:schemeClr val="tx1"/>
                          </a:solidFill>
                          <a:latin typeface="Tahoma"/>
                          <a:cs typeface="Tahoma"/>
                        </a:rPr>
                        <a:t>ante</a:t>
                      </a:r>
                      <a:r>
                        <a:rPr sz="1600" spc="-125" dirty="0">
                          <a:solidFill>
                            <a:schemeClr val="tx1"/>
                          </a:solidFill>
                          <a:latin typeface="Tahoma"/>
                          <a:cs typeface="Tahoma"/>
                        </a:rPr>
                        <a:t> </a:t>
                      </a:r>
                      <a:r>
                        <a:rPr sz="1600" spc="-45" dirty="0">
                          <a:solidFill>
                            <a:schemeClr val="tx1"/>
                          </a:solidFill>
                          <a:latin typeface="Tahoma"/>
                          <a:cs typeface="Tahoma"/>
                        </a:rPr>
                        <a:t>una</a:t>
                      </a:r>
                      <a:r>
                        <a:rPr sz="1600" spc="-135" dirty="0">
                          <a:solidFill>
                            <a:schemeClr val="tx1"/>
                          </a:solidFill>
                          <a:latin typeface="Tahoma"/>
                          <a:cs typeface="Tahoma"/>
                        </a:rPr>
                        <a:t> </a:t>
                      </a:r>
                      <a:r>
                        <a:rPr sz="1600" spc="-30" dirty="0">
                          <a:solidFill>
                            <a:schemeClr val="tx1"/>
                          </a:solidFill>
                          <a:latin typeface="Tahoma"/>
                          <a:cs typeface="Tahoma"/>
                        </a:rPr>
                        <a:t>necesidad</a:t>
                      </a:r>
                      <a:r>
                        <a:rPr sz="1600" spc="-155" dirty="0">
                          <a:solidFill>
                            <a:schemeClr val="tx1"/>
                          </a:solidFill>
                          <a:latin typeface="Tahoma"/>
                          <a:cs typeface="Tahoma"/>
                        </a:rPr>
                        <a:t> </a:t>
                      </a:r>
                      <a:r>
                        <a:rPr sz="1600" spc="-45" dirty="0">
                          <a:solidFill>
                            <a:schemeClr val="tx1"/>
                          </a:solidFill>
                          <a:latin typeface="Tahoma"/>
                          <a:cs typeface="Tahoma"/>
                        </a:rPr>
                        <a:t>de</a:t>
                      </a:r>
                      <a:r>
                        <a:rPr sz="1600" spc="-130" dirty="0">
                          <a:solidFill>
                            <a:schemeClr val="tx1"/>
                          </a:solidFill>
                          <a:latin typeface="Tahoma"/>
                          <a:cs typeface="Tahoma"/>
                        </a:rPr>
                        <a:t> </a:t>
                      </a:r>
                      <a:r>
                        <a:rPr sz="1600" spc="-45" dirty="0">
                          <a:solidFill>
                            <a:schemeClr val="tx1"/>
                          </a:solidFill>
                          <a:latin typeface="Tahoma"/>
                          <a:cs typeface="Tahoma"/>
                        </a:rPr>
                        <a:t>emergencia</a:t>
                      </a:r>
                      <a:r>
                        <a:rPr sz="1600" spc="-155" dirty="0">
                          <a:solidFill>
                            <a:schemeClr val="tx1"/>
                          </a:solidFill>
                          <a:latin typeface="Tahoma"/>
                          <a:cs typeface="Tahoma"/>
                        </a:rPr>
                        <a:t> </a:t>
                      </a:r>
                      <a:r>
                        <a:rPr sz="1600" spc="-40" dirty="0">
                          <a:solidFill>
                            <a:schemeClr val="tx1"/>
                          </a:solidFill>
                          <a:latin typeface="Tahoma"/>
                          <a:cs typeface="Tahoma"/>
                        </a:rPr>
                        <a:t>o </a:t>
                      </a:r>
                      <a:r>
                        <a:rPr sz="1600" spc="-35" dirty="0">
                          <a:solidFill>
                            <a:schemeClr val="tx1"/>
                          </a:solidFill>
                          <a:latin typeface="Tahoma"/>
                          <a:cs typeface="Tahoma"/>
                        </a:rPr>
                        <a:t> </a:t>
                      </a:r>
                      <a:r>
                        <a:rPr sz="1600" spc="-45" dirty="0">
                          <a:solidFill>
                            <a:schemeClr val="tx1"/>
                          </a:solidFill>
                          <a:latin typeface="Tahoma"/>
                          <a:cs typeface="Tahoma"/>
                        </a:rPr>
                        <a:t>urgencia</a:t>
                      </a:r>
                      <a:r>
                        <a:rPr sz="1600" spc="-140" dirty="0">
                          <a:solidFill>
                            <a:schemeClr val="tx1"/>
                          </a:solidFill>
                          <a:latin typeface="Tahoma"/>
                          <a:cs typeface="Tahoma"/>
                        </a:rPr>
                        <a:t> </a:t>
                      </a:r>
                      <a:r>
                        <a:rPr sz="1600" spc="-45" dirty="0">
                          <a:solidFill>
                            <a:schemeClr val="tx1"/>
                          </a:solidFill>
                          <a:latin typeface="Tahoma"/>
                          <a:cs typeface="Tahoma"/>
                        </a:rPr>
                        <a:t>que</a:t>
                      </a:r>
                      <a:r>
                        <a:rPr sz="1600" spc="65" dirty="0">
                          <a:solidFill>
                            <a:schemeClr val="tx1"/>
                          </a:solidFill>
                          <a:latin typeface="Tahoma"/>
                          <a:cs typeface="Tahoma"/>
                        </a:rPr>
                        <a:t> </a:t>
                      </a:r>
                      <a:r>
                        <a:rPr sz="1600" spc="-60" dirty="0">
                          <a:solidFill>
                            <a:schemeClr val="tx1"/>
                          </a:solidFill>
                          <a:latin typeface="Tahoma"/>
                          <a:cs typeface="Tahoma"/>
                        </a:rPr>
                        <a:t>ponga</a:t>
                      </a:r>
                      <a:r>
                        <a:rPr sz="1600" spc="-130" dirty="0">
                          <a:solidFill>
                            <a:schemeClr val="tx1"/>
                          </a:solidFill>
                          <a:latin typeface="Tahoma"/>
                          <a:cs typeface="Tahoma"/>
                        </a:rPr>
                        <a:t> </a:t>
                      </a:r>
                      <a:r>
                        <a:rPr sz="1600" spc="-50" dirty="0">
                          <a:solidFill>
                            <a:schemeClr val="tx1"/>
                          </a:solidFill>
                          <a:latin typeface="Tahoma"/>
                          <a:cs typeface="Tahoma"/>
                        </a:rPr>
                        <a:t>en</a:t>
                      </a:r>
                      <a:r>
                        <a:rPr sz="1600" spc="-130" dirty="0">
                          <a:solidFill>
                            <a:schemeClr val="tx1"/>
                          </a:solidFill>
                          <a:latin typeface="Tahoma"/>
                          <a:cs typeface="Tahoma"/>
                        </a:rPr>
                        <a:t> </a:t>
                      </a:r>
                      <a:r>
                        <a:rPr sz="1600" spc="-45" dirty="0">
                          <a:solidFill>
                            <a:schemeClr val="tx1"/>
                          </a:solidFill>
                          <a:latin typeface="Tahoma"/>
                          <a:cs typeface="Tahoma"/>
                        </a:rPr>
                        <a:t>riesgo</a:t>
                      </a:r>
                      <a:r>
                        <a:rPr sz="1600" spc="-150" dirty="0">
                          <a:solidFill>
                            <a:schemeClr val="tx1"/>
                          </a:solidFill>
                          <a:latin typeface="Tahoma"/>
                          <a:cs typeface="Tahoma"/>
                        </a:rPr>
                        <a:t> </a:t>
                      </a:r>
                      <a:r>
                        <a:rPr sz="1600" spc="-15" dirty="0">
                          <a:solidFill>
                            <a:schemeClr val="tx1"/>
                          </a:solidFill>
                          <a:latin typeface="Tahoma"/>
                          <a:cs typeface="Tahoma"/>
                        </a:rPr>
                        <a:t>la</a:t>
                      </a:r>
                      <a:r>
                        <a:rPr sz="1600" spc="-130" dirty="0">
                          <a:solidFill>
                            <a:schemeClr val="tx1"/>
                          </a:solidFill>
                          <a:latin typeface="Tahoma"/>
                          <a:cs typeface="Tahoma"/>
                        </a:rPr>
                        <a:t> </a:t>
                      </a:r>
                      <a:r>
                        <a:rPr sz="1600" spc="-45" dirty="0">
                          <a:solidFill>
                            <a:schemeClr val="tx1"/>
                          </a:solidFill>
                          <a:latin typeface="Tahoma"/>
                          <a:cs typeface="Tahoma"/>
                        </a:rPr>
                        <a:t>vida</a:t>
                      </a:r>
                      <a:r>
                        <a:rPr sz="1600" spc="-125" dirty="0">
                          <a:solidFill>
                            <a:schemeClr val="tx1"/>
                          </a:solidFill>
                          <a:latin typeface="Tahoma"/>
                          <a:cs typeface="Tahoma"/>
                        </a:rPr>
                        <a:t> </a:t>
                      </a:r>
                      <a:r>
                        <a:rPr sz="1600" spc="-25" dirty="0">
                          <a:solidFill>
                            <a:schemeClr val="tx1"/>
                          </a:solidFill>
                          <a:latin typeface="Tahoma"/>
                          <a:cs typeface="Tahoma"/>
                        </a:rPr>
                        <a:t>del</a:t>
                      </a:r>
                      <a:r>
                        <a:rPr sz="1600" spc="-135" dirty="0">
                          <a:solidFill>
                            <a:schemeClr val="tx1"/>
                          </a:solidFill>
                          <a:latin typeface="Tahoma"/>
                          <a:cs typeface="Tahoma"/>
                        </a:rPr>
                        <a:t> </a:t>
                      </a:r>
                      <a:r>
                        <a:rPr sz="1600" spc="-35" dirty="0">
                          <a:solidFill>
                            <a:schemeClr val="tx1"/>
                          </a:solidFill>
                          <a:latin typeface="Tahoma"/>
                          <a:cs typeface="Tahoma"/>
                        </a:rPr>
                        <a:t>paciente</a:t>
                      </a:r>
                      <a:r>
                        <a:rPr sz="1600" spc="-140" dirty="0">
                          <a:solidFill>
                            <a:schemeClr val="tx1"/>
                          </a:solidFill>
                          <a:latin typeface="Tahoma"/>
                          <a:cs typeface="Tahoma"/>
                        </a:rPr>
                        <a:t> </a:t>
                      </a:r>
                      <a:r>
                        <a:rPr sz="1600" spc="-50" dirty="0">
                          <a:solidFill>
                            <a:schemeClr val="tx1"/>
                          </a:solidFill>
                          <a:latin typeface="Tahoma"/>
                          <a:cs typeface="Tahoma"/>
                        </a:rPr>
                        <a:t>en</a:t>
                      </a:r>
                      <a:r>
                        <a:rPr sz="1600" spc="-130" dirty="0">
                          <a:solidFill>
                            <a:schemeClr val="tx1"/>
                          </a:solidFill>
                          <a:latin typeface="Tahoma"/>
                          <a:cs typeface="Tahoma"/>
                        </a:rPr>
                        <a:t> </a:t>
                      </a:r>
                      <a:r>
                        <a:rPr sz="1600" spc="-55" dirty="0">
                          <a:solidFill>
                            <a:schemeClr val="tx1"/>
                          </a:solidFill>
                          <a:latin typeface="Tahoma"/>
                          <a:cs typeface="Tahoma"/>
                        </a:rPr>
                        <a:t>un</a:t>
                      </a:r>
                      <a:r>
                        <a:rPr sz="1600" spc="-130" dirty="0">
                          <a:solidFill>
                            <a:schemeClr val="tx1"/>
                          </a:solidFill>
                          <a:latin typeface="Tahoma"/>
                          <a:cs typeface="Tahoma"/>
                        </a:rPr>
                        <a:t> </a:t>
                      </a:r>
                      <a:r>
                        <a:rPr sz="1600" spc="-30" dirty="0">
                          <a:solidFill>
                            <a:schemeClr val="tx1"/>
                          </a:solidFill>
                          <a:latin typeface="Tahoma"/>
                          <a:cs typeface="Tahoma"/>
                        </a:rPr>
                        <a:t>establecimiento</a:t>
                      </a:r>
                      <a:r>
                        <a:rPr sz="1600" spc="-175" dirty="0">
                          <a:solidFill>
                            <a:schemeClr val="tx1"/>
                          </a:solidFill>
                          <a:latin typeface="Tahoma"/>
                          <a:cs typeface="Tahoma"/>
                        </a:rPr>
                        <a:t> </a:t>
                      </a:r>
                      <a:r>
                        <a:rPr sz="1600" spc="-45" dirty="0">
                          <a:solidFill>
                            <a:schemeClr val="tx1"/>
                          </a:solidFill>
                          <a:latin typeface="Tahoma"/>
                          <a:cs typeface="Tahoma"/>
                        </a:rPr>
                        <a:t>de</a:t>
                      </a:r>
                      <a:r>
                        <a:rPr sz="1600" spc="-130" dirty="0">
                          <a:solidFill>
                            <a:schemeClr val="tx1"/>
                          </a:solidFill>
                          <a:latin typeface="Tahoma"/>
                          <a:cs typeface="Tahoma"/>
                        </a:rPr>
                        <a:t> </a:t>
                      </a:r>
                      <a:r>
                        <a:rPr sz="1600" spc="-25" dirty="0">
                          <a:solidFill>
                            <a:schemeClr val="tx1"/>
                          </a:solidFill>
                          <a:latin typeface="Tahoma"/>
                          <a:cs typeface="Tahoma"/>
                        </a:rPr>
                        <a:t>salud</a:t>
                      </a:r>
                      <a:r>
                        <a:rPr sz="1600" spc="90" dirty="0">
                          <a:solidFill>
                            <a:schemeClr val="tx1"/>
                          </a:solidFill>
                          <a:latin typeface="Tahoma"/>
                          <a:cs typeface="Tahoma"/>
                        </a:rPr>
                        <a:t> </a:t>
                      </a:r>
                      <a:r>
                        <a:rPr sz="1600" spc="-90" dirty="0">
                          <a:solidFill>
                            <a:schemeClr val="tx1"/>
                          </a:solidFill>
                          <a:latin typeface="Tahoma"/>
                          <a:cs typeface="Tahoma"/>
                        </a:rPr>
                        <a:t>y</a:t>
                      </a:r>
                      <a:r>
                        <a:rPr sz="1600" spc="-114" dirty="0">
                          <a:solidFill>
                            <a:schemeClr val="tx1"/>
                          </a:solidFill>
                          <a:latin typeface="Tahoma"/>
                          <a:cs typeface="Tahoma"/>
                        </a:rPr>
                        <a:t> </a:t>
                      </a:r>
                      <a:r>
                        <a:rPr sz="1600" spc="-45" dirty="0">
                          <a:solidFill>
                            <a:schemeClr val="tx1"/>
                          </a:solidFill>
                          <a:latin typeface="Tahoma"/>
                          <a:cs typeface="Tahoma"/>
                        </a:rPr>
                        <a:t>que</a:t>
                      </a:r>
                      <a:r>
                        <a:rPr sz="1600" spc="-145" dirty="0">
                          <a:solidFill>
                            <a:schemeClr val="tx1"/>
                          </a:solidFill>
                          <a:latin typeface="Tahoma"/>
                          <a:cs typeface="Tahoma"/>
                        </a:rPr>
                        <a:t> </a:t>
                      </a:r>
                      <a:r>
                        <a:rPr sz="1600" spc="-15" dirty="0">
                          <a:solidFill>
                            <a:schemeClr val="tx1"/>
                          </a:solidFill>
                          <a:latin typeface="Tahoma"/>
                          <a:cs typeface="Tahoma"/>
                        </a:rPr>
                        <a:t>el</a:t>
                      </a:r>
                      <a:r>
                        <a:rPr sz="1600" spc="-120" dirty="0">
                          <a:solidFill>
                            <a:schemeClr val="tx1"/>
                          </a:solidFill>
                          <a:latin typeface="Tahoma"/>
                          <a:cs typeface="Tahoma"/>
                        </a:rPr>
                        <a:t> </a:t>
                      </a:r>
                      <a:r>
                        <a:rPr sz="1600" spc="-35" dirty="0">
                          <a:solidFill>
                            <a:schemeClr val="tx1"/>
                          </a:solidFill>
                          <a:latin typeface="Tahoma"/>
                          <a:cs typeface="Tahoma"/>
                        </a:rPr>
                        <a:t>PF,</a:t>
                      </a:r>
                      <a:r>
                        <a:rPr sz="1600" spc="-145" dirty="0">
                          <a:solidFill>
                            <a:schemeClr val="tx1"/>
                          </a:solidFill>
                          <a:latin typeface="Tahoma"/>
                          <a:cs typeface="Tahoma"/>
                        </a:rPr>
                        <a:t> </a:t>
                      </a:r>
                      <a:r>
                        <a:rPr sz="1600" spc="-50" dirty="0">
                          <a:solidFill>
                            <a:schemeClr val="tx1"/>
                          </a:solidFill>
                          <a:latin typeface="Tahoma"/>
                          <a:cs typeface="Tahoma"/>
                        </a:rPr>
                        <a:t>DM</a:t>
                      </a:r>
                      <a:r>
                        <a:rPr sz="1600" spc="-130" dirty="0">
                          <a:solidFill>
                            <a:schemeClr val="tx1"/>
                          </a:solidFill>
                          <a:latin typeface="Tahoma"/>
                          <a:cs typeface="Tahoma"/>
                        </a:rPr>
                        <a:t> </a:t>
                      </a:r>
                      <a:r>
                        <a:rPr sz="1600" spc="-90" dirty="0">
                          <a:solidFill>
                            <a:schemeClr val="tx1"/>
                          </a:solidFill>
                          <a:latin typeface="Tahoma"/>
                          <a:cs typeface="Tahoma"/>
                        </a:rPr>
                        <a:t>y </a:t>
                      </a:r>
                      <a:r>
                        <a:rPr sz="1600" spc="-85" dirty="0">
                          <a:solidFill>
                            <a:schemeClr val="tx1"/>
                          </a:solidFill>
                          <a:latin typeface="Tahoma"/>
                          <a:cs typeface="Tahoma"/>
                        </a:rPr>
                        <a:t> </a:t>
                      </a:r>
                      <a:r>
                        <a:rPr sz="1600" spc="-30" dirty="0">
                          <a:solidFill>
                            <a:schemeClr val="tx1"/>
                          </a:solidFill>
                          <a:latin typeface="Tahoma"/>
                          <a:cs typeface="Tahoma"/>
                        </a:rPr>
                        <a:t>PS prescrito </a:t>
                      </a:r>
                      <a:r>
                        <a:rPr sz="1600" spc="-45" dirty="0">
                          <a:solidFill>
                            <a:schemeClr val="tx1"/>
                          </a:solidFill>
                          <a:latin typeface="Tahoma"/>
                          <a:cs typeface="Tahoma"/>
                        </a:rPr>
                        <a:t>no </a:t>
                      </a:r>
                      <a:r>
                        <a:rPr sz="1600" spc="-25" dirty="0">
                          <a:solidFill>
                            <a:schemeClr val="tx1"/>
                          </a:solidFill>
                          <a:latin typeface="Tahoma"/>
                          <a:cs typeface="Tahoma"/>
                        </a:rPr>
                        <a:t>se </a:t>
                      </a:r>
                      <a:r>
                        <a:rPr sz="1600" spc="-40" dirty="0">
                          <a:solidFill>
                            <a:schemeClr val="tx1"/>
                          </a:solidFill>
                          <a:latin typeface="Tahoma"/>
                          <a:cs typeface="Tahoma"/>
                        </a:rPr>
                        <a:t>encuentre </a:t>
                      </a:r>
                      <a:r>
                        <a:rPr sz="1600" spc="-30" dirty="0">
                          <a:solidFill>
                            <a:schemeClr val="tx1"/>
                          </a:solidFill>
                          <a:latin typeface="Tahoma"/>
                          <a:cs typeface="Tahoma"/>
                        </a:rPr>
                        <a:t>disponible </a:t>
                      </a:r>
                      <a:r>
                        <a:rPr sz="1600" spc="-50" dirty="0">
                          <a:solidFill>
                            <a:schemeClr val="tx1"/>
                          </a:solidFill>
                          <a:latin typeface="Tahoma"/>
                          <a:cs typeface="Tahoma"/>
                        </a:rPr>
                        <a:t>en </a:t>
                      </a:r>
                      <a:r>
                        <a:rPr sz="1600" spc="-30" dirty="0">
                          <a:solidFill>
                            <a:schemeClr val="tx1"/>
                          </a:solidFill>
                          <a:latin typeface="Tahoma"/>
                          <a:cs typeface="Tahoma"/>
                        </a:rPr>
                        <a:t>dicho establecimiento, </a:t>
                      </a:r>
                      <a:r>
                        <a:rPr sz="1600" spc="-50" dirty="0">
                          <a:solidFill>
                            <a:schemeClr val="tx1"/>
                          </a:solidFill>
                          <a:latin typeface="Tahoma"/>
                          <a:cs typeface="Tahoma"/>
                        </a:rPr>
                        <a:t>dentro </a:t>
                      </a:r>
                      <a:r>
                        <a:rPr sz="1600" spc="-25" dirty="0">
                          <a:solidFill>
                            <a:schemeClr val="tx1"/>
                          </a:solidFill>
                          <a:latin typeface="Tahoma"/>
                          <a:cs typeface="Tahoma"/>
                        </a:rPr>
                        <a:t>del </a:t>
                      </a:r>
                      <a:r>
                        <a:rPr sz="1600" spc="-40" dirty="0">
                          <a:solidFill>
                            <a:schemeClr val="tx1"/>
                          </a:solidFill>
                          <a:latin typeface="Tahoma"/>
                          <a:cs typeface="Tahoma"/>
                        </a:rPr>
                        <a:t>marco </a:t>
                      </a:r>
                      <a:r>
                        <a:rPr sz="1600" spc="-90" dirty="0">
                          <a:solidFill>
                            <a:schemeClr val="tx1"/>
                          </a:solidFill>
                          <a:latin typeface="Tahoma"/>
                          <a:cs typeface="Tahoma"/>
                        </a:rPr>
                        <a:t>y </a:t>
                      </a:r>
                      <a:r>
                        <a:rPr sz="1600" spc="-15" dirty="0">
                          <a:solidFill>
                            <a:schemeClr val="tx1"/>
                          </a:solidFill>
                          <a:latin typeface="Tahoma"/>
                          <a:cs typeface="Tahoma"/>
                        </a:rPr>
                        <a:t>los </a:t>
                      </a:r>
                      <a:r>
                        <a:rPr sz="1600" spc="-20" dirty="0">
                          <a:solidFill>
                            <a:schemeClr val="tx1"/>
                          </a:solidFill>
                          <a:latin typeface="Tahoma"/>
                          <a:cs typeface="Tahoma"/>
                        </a:rPr>
                        <a:t>límites </a:t>
                      </a:r>
                      <a:r>
                        <a:rPr sz="1600" spc="-315" dirty="0">
                          <a:solidFill>
                            <a:schemeClr val="tx1"/>
                          </a:solidFill>
                          <a:latin typeface="Tahoma"/>
                          <a:cs typeface="Tahoma"/>
                        </a:rPr>
                        <a:t> </a:t>
                      </a:r>
                      <a:r>
                        <a:rPr sz="1600" spc="-25" dirty="0">
                          <a:solidFill>
                            <a:schemeClr val="tx1"/>
                          </a:solidFill>
                          <a:latin typeface="Tahoma"/>
                          <a:cs typeface="Tahoma"/>
                        </a:rPr>
                        <a:t>establecidos</a:t>
                      </a:r>
                      <a:r>
                        <a:rPr sz="1600" spc="-155" dirty="0">
                          <a:solidFill>
                            <a:schemeClr val="tx1"/>
                          </a:solidFill>
                          <a:latin typeface="Tahoma"/>
                          <a:cs typeface="Tahoma"/>
                        </a:rPr>
                        <a:t> </a:t>
                      </a:r>
                      <a:r>
                        <a:rPr sz="1600" spc="-50" dirty="0">
                          <a:solidFill>
                            <a:schemeClr val="tx1"/>
                          </a:solidFill>
                          <a:latin typeface="Tahoma"/>
                          <a:cs typeface="Tahoma"/>
                        </a:rPr>
                        <a:t>en</a:t>
                      </a:r>
                      <a:r>
                        <a:rPr sz="1600" spc="-125" dirty="0">
                          <a:solidFill>
                            <a:schemeClr val="tx1"/>
                          </a:solidFill>
                          <a:latin typeface="Tahoma"/>
                          <a:cs typeface="Tahoma"/>
                        </a:rPr>
                        <a:t> </a:t>
                      </a:r>
                      <a:r>
                        <a:rPr sz="1600" spc="-15" dirty="0">
                          <a:solidFill>
                            <a:schemeClr val="tx1"/>
                          </a:solidFill>
                          <a:latin typeface="Tahoma"/>
                          <a:cs typeface="Tahoma"/>
                        </a:rPr>
                        <a:t>la</a:t>
                      </a:r>
                      <a:r>
                        <a:rPr sz="1600" spc="80" dirty="0">
                          <a:solidFill>
                            <a:schemeClr val="tx1"/>
                          </a:solidFill>
                          <a:latin typeface="Tahoma"/>
                          <a:cs typeface="Tahoma"/>
                        </a:rPr>
                        <a:t> </a:t>
                      </a:r>
                      <a:r>
                        <a:rPr sz="1600" spc="-35" dirty="0">
                          <a:solidFill>
                            <a:schemeClr val="tx1"/>
                          </a:solidFill>
                          <a:latin typeface="Tahoma"/>
                          <a:cs typeface="Tahoma"/>
                        </a:rPr>
                        <a:t>Directiva</a:t>
                      </a:r>
                      <a:r>
                        <a:rPr sz="1600" spc="-135" dirty="0">
                          <a:solidFill>
                            <a:schemeClr val="tx1"/>
                          </a:solidFill>
                          <a:latin typeface="Tahoma"/>
                          <a:cs typeface="Tahoma"/>
                        </a:rPr>
                        <a:t> </a:t>
                      </a:r>
                      <a:r>
                        <a:rPr sz="1600" spc="-40" dirty="0">
                          <a:solidFill>
                            <a:schemeClr val="tx1"/>
                          </a:solidFill>
                          <a:latin typeface="Tahoma"/>
                          <a:cs typeface="Tahoma"/>
                        </a:rPr>
                        <a:t>Administrativa</a:t>
                      </a:r>
                      <a:r>
                        <a:rPr sz="1600" spc="-140" dirty="0">
                          <a:solidFill>
                            <a:schemeClr val="tx1"/>
                          </a:solidFill>
                          <a:latin typeface="Tahoma"/>
                          <a:cs typeface="Tahoma"/>
                        </a:rPr>
                        <a:t> </a:t>
                      </a:r>
                      <a:r>
                        <a:rPr sz="1600" spc="-40" dirty="0">
                          <a:solidFill>
                            <a:schemeClr val="tx1"/>
                          </a:solidFill>
                          <a:latin typeface="Tahoma"/>
                          <a:cs typeface="Tahoma"/>
                        </a:rPr>
                        <a:t>a</a:t>
                      </a:r>
                      <a:r>
                        <a:rPr sz="1600" spc="-135" dirty="0">
                          <a:solidFill>
                            <a:schemeClr val="tx1"/>
                          </a:solidFill>
                          <a:latin typeface="Tahoma"/>
                          <a:cs typeface="Tahoma"/>
                        </a:rPr>
                        <a:t> </a:t>
                      </a:r>
                      <a:r>
                        <a:rPr sz="1600" spc="-55" dirty="0">
                          <a:solidFill>
                            <a:schemeClr val="tx1"/>
                          </a:solidFill>
                          <a:latin typeface="Tahoma"/>
                          <a:cs typeface="Tahoma"/>
                        </a:rPr>
                        <a:t>360-MINSA/DGAIN-2024</a:t>
                      </a:r>
                      <a:r>
                        <a:rPr sz="1600" spc="-130" dirty="0">
                          <a:solidFill>
                            <a:schemeClr val="tx1"/>
                          </a:solidFill>
                          <a:latin typeface="Tahoma"/>
                          <a:cs typeface="Tahoma"/>
                        </a:rPr>
                        <a:t> </a:t>
                      </a:r>
                      <a:r>
                        <a:rPr sz="1600" spc="-50" dirty="0">
                          <a:latin typeface="Tahoma"/>
                          <a:cs typeface="Tahoma"/>
                        </a:rPr>
                        <a:t>"Mejora</a:t>
                      </a:r>
                      <a:r>
                        <a:rPr sz="1600" spc="-160" dirty="0">
                          <a:latin typeface="Tahoma"/>
                          <a:cs typeface="Tahoma"/>
                        </a:rPr>
                        <a:t> </a:t>
                      </a:r>
                      <a:r>
                        <a:rPr sz="1600" spc="-45" dirty="0">
                          <a:latin typeface="Tahoma"/>
                          <a:cs typeface="Tahoma"/>
                        </a:rPr>
                        <a:t>de</a:t>
                      </a:r>
                      <a:r>
                        <a:rPr sz="1600" spc="-130" dirty="0">
                          <a:latin typeface="Tahoma"/>
                          <a:cs typeface="Tahoma"/>
                        </a:rPr>
                        <a:t> </a:t>
                      </a:r>
                      <a:r>
                        <a:rPr sz="1600" spc="-15" dirty="0">
                          <a:latin typeface="Tahoma"/>
                          <a:cs typeface="Tahoma"/>
                        </a:rPr>
                        <a:t>la</a:t>
                      </a:r>
                      <a:r>
                        <a:rPr sz="1600" spc="85" dirty="0">
                          <a:latin typeface="Tahoma"/>
                          <a:cs typeface="Tahoma"/>
                        </a:rPr>
                        <a:t> </a:t>
                      </a:r>
                      <a:r>
                        <a:rPr sz="1600" spc="-30" dirty="0">
                          <a:latin typeface="Tahoma"/>
                          <a:cs typeface="Tahoma"/>
                        </a:rPr>
                        <a:t>disponibilidad </a:t>
                      </a:r>
                      <a:r>
                        <a:rPr sz="1600" spc="-25" dirty="0">
                          <a:latin typeface="Tahoma"/>
                          <a:cs typeface="Tahoma"/>
                        </a:rPr>
                        <a:t> </a:t>
                      </a:r>
                      <a:r>
                        <a:rPr sz="1600" spc="-45" dirty="0">
                          <a:latin typeface="Tahoma"/>
                          <a:cs typeface="Tahoma"/>
                        </a:rPr>
                        <a:t>de </a:t>
                      </a:r>
                      <a:r>
                        <a:rPr sz="1600" spc="-40" dirty="0">
                          <a:latin typeface="Tahoma"/>
                          <a:cs typeface="Tahoma"/>
                        </a:rPr>
                        <a:t>productos </a:t>
                      </a:r>
                      <a:r>
                        <a:rPr sz="1600" spc="-35" dirty="0">
                          <a:latin typeface="Tahoma"/>
                          <a:cs typeface="Tahoma"/>
                        </a:rPr>
                        <a:t>farmacéuticos, </a:t>
                      </a:r>
                      <a:r>
                        <a:rPr sz="1600" spc="-30" dirty="0">
                          <a:latin typeface="Tahoma"/>
                          <a:cs typeface="Tahoma"/>
                        </a:rPr>
                        <a:t>dispositivos médicos </a:t>
                      </a:r>
                      <a:r>
                        <a:rPr sz="1600" spc="-90" dirty="0">
                          <a:latin typeface="Tahoma"/>
                          <a:cs typeface="Tahoma"/>
                        </a:rPr>
                        <a:t>y </a:t>
                      </a:r>
                      <a:r>
                        <a:rPr sz="1600" spc="-45" dirty="0">
                          <a:latin typeface="Tahoma"/>
                          <a:cs typeface="Tahoma"/>
                        </a:rPr>
                        <a:t>productos </a:t>
                      </a:r>
                      <a:r>
                        <a:rPr sz="1600" spc="-40" dirty="0">
                          <a:latin typeface="Tahoma"/>
                          <a:cs typeface="Tahoma"/>
                        </a:rPr>
                        <a:t>sanitarios </a:t>
                      </a:r>
                      <a:r>
                        <a:rPr sz="1600" spc="-55" dirty="0">
                          <a:latin typeface="Tahoma"/>
                          <a:cs typeface="Tahoma"/>
                        </a:rPr>
                        <a:t>para </a:t>
                      </a:r>
                      <a:r>
                        <a:rPr sz="1600" spc="-50" dirty="0">
                          <a:latin typeface="Tahoma"/>
                          <a:cs typeface="Tahoma"/>
                        </a:rPr>
                        <a:t>/os </a:t>
                      </a:r>
                      <a:r>
                        <a:rPr sz="1600" spc="-55" dirty="0">
                          <a:latin typeface="Tahoma"/>
                          <a:cs typeface="Tahoma"/>
                        </a:rPr>
                        <a:t>asegurados </a:t>
                      </a:r>
                      <a:r>
                        <a:rPr sz="1600" spc="-30" dirty="0">
                          <a:latin typeface="Tahoma"/>
                          <a:cs typeface="Tahoma"/>
                        </a:rPr>
                        <a:t>del </a:t>
                      </a:r>
                      <a:r>
                        <a:rPr sz="1600" spc="-25" dirty="0">
                          <a:latin typeface="Tahoma"/>
                          <a:cs typeface="Tahoma"/>
                        </a:rPr>
                        <a:t> </a:t>
                      </a:r>
                      <a:r>
                        <a:rPr sz="1600" spc="-65" dirty="0">
                          <a:latin typeface="Tahoma"/>
                          <a:cs typeface="Tahoma"/>
                        </a:rPr>
                        <a:t>Seguro</a:t>
                      </a:r>
                      <a:r>
                        <a:rPr sz="1600" spc="-150" dirty="0">
                          <a:latin typeface="Tahoma"/>
                          <a:cs typeface="Tahoma"/>
                        </a:rPr>
                        <a:t> </a:t>
                      </a:r>
                      <a:r>
                        <a:rPr sz="1600" spc="-70" dirty="0">
                          <a:latin typeface="Tahoma"/>
                          <a:cs typeface="Tahoma"/>
                        </a:rPr>
                        <a:t>Integral</a:t>
                      </a:r>
                      <a:r>
                        <a:rPr sz="1600" spc="-110" dirty="0">
                          <a:latin typeface="Tahoma"/>
                          <a:cs typeface="Tahoma"/>
                        </a:rPr>
                        <a:t> </a:t>
                      </a:r>
                      <a:r>
                        <a:rPr sz="1600" spc="-50" dirty="0">
                          <a:latin typeface="Tahoma"/>
                          <a:cs typeface="Tahoma"/>
                        </a:rPr>
                        <a:t>de</a:t>
                      </a:r>
                      <a:r>
                        <a:rPr sz="1600" spc="-125" dirty="0">
                          <a:latin typeface="Tahoma"/>
                          <a:cs typeface="Tahoma"/>
                        </a:rPr>
                        <a:t> </a:t>
                      </a:r>
                      <a:r>
                        <a:rPr sz="1600" spc="-50" dirty="0">
                          <a:latin typeface="Tahoma"/>
                          <a:cs typeface="Tahoma"/>
                        </a:rPr>
                        <a:t>Salud</a:t>
                      </a:r>
                      <a:r>
                        <a:rPr sz="1600" spc="-160" dirty="0">
                          <a:latin typeface="Tahoma"/>
                          <a:cs typeface="Tahoma"/>
                        </a:rPr>
                        <a:t> </a:t>
                      </a:r>
                      <a:r>
                        <a:rPr sz="1600" spc="-60" dirty="0">
                          <a:latin typeface="Tahoma"/>
                          <a:cs typeface="Tahoma"/>
                        </a:rPr>
                        <a:t>-</a:t>
                      </a:r>
                      <a:r>
                        <a:rPr sz="1600" spc="-135" dirty="0">
                          <a:latin typeface="Tahoma"/>
                          <a:cs typeface="Tahoma"/>
                        </a:rPr>
                        <a:t> </a:t>
                      </a:r>
                      <a:r>
                        <a:rPr sz="1600" spc="-75" dirty="0">
                          <a:latin typeface="Tahoma"/>
                          <a:cs typeface="Tahoma"/>
                        </a:rPr>
                        <a:t>SIS</a:t>
                      </a:r>
                      <a:r>
                        <a:rPr sz="1600" spc="-114" dirty="0">
                          <a:latin typeface="Tahoma"/>
                          <a:cs typeface="Tahoma"/>
                        </a:rPr>
                        <a:t> </a:t>
                      </a:r>
                      <a:r>
                        <a:rPr sz="1600" spc="-50" dirty="0">
                          <a:latin typeface="Tahoma"/>
                          <a:cs typeface="Tahoma"/>
                        </a:rPr>
                        <a:t>en</a:t>
                      </a:r>
                      <a:r>
                        <a:rPr sz="1600" spc="-130" dirty="0">
                          <a:latin typeface="Tahoma"/>
                          <a:cs typeface="Tahoma"/>
                        </a:rPr>
                        <a:t> </a:t>
                      </a:r>
                      <a:r>
                        <a:rPr sz="1600" spc="-15" dirty="0">
                          <a:latin typeface="Tahoma"/>
                          <a:cs typeface="Tahoma"/>
                        </a:rPr>
                        <a:t>casos</a:t>
                      </a:r>
                      <a:r>
                        <a:rPr sz="1600" spc="-140" dirty="0">
                          <a:latin typeface="Tahoma"/>
                          <a:cs typeface="Tahoma"/>
                        </a:rPr>
                        <a:t> </a:t>
                      </a:r>
                      <a:r>
                        <a:rPr sz="1600" spc="-45" dirty="0">
                          <a:latin typeface="Tahoma"/>
                          <a:cs typeface="Tahoma"/>
                        </a:rPr>
                        <a:t>de</a:t>
                      </a:r>
                      <a:r>
                        <a:rPr sz="1600" spc="-135" dirty="0">
                          <a:latin typeface="Tahoma"/>
                          <a:cs typeface="Tahoma"/>
                        </a:rPr>
                        <a:t> </a:t>
                      </a:r>
                      <a:r>
                        <a:rPr sz="1600" spc="-40" dirty="0">
                          <a:latin typeface="Tahoma"/>
                          <a:cs typeface="Tahoma"/>
                        </a:rPr>
                        <a:t>emergencias</a:t>
                      </a:r>
                      <a:r>
                        <a:rPr sz="1600" spc="-165" dirty="0">
                          <a:latin typeface="Tahoma"/>
                          <a:cs typeface="Tahoma"/>
                        </a:rPr>
                        <a:t> </a:t>
                      </a:r>
                      <a:r>
                        <a:rPr sz="1600" spc="-25" dirty="0">
                          <a:latin typeface="Tahoma"/>
                          <a:cs typeface="Tahoma"/>
                        </a:rPr>
                        <a:t>médicas</a:t>
                      </a:r>
                      <a:r>
                        <a:rPr sz="1600" spc="-145" dirty="0">
                          <a:latin typeface="Tahoma"/>
                          <a:cs typeface="Tahoma"/>
                        </a:rPr>
                        <a:t> </a:t>
                      </a:r>
                      <a:r>
                        <a:rPr sz="1600" spc="-70" dirty="0">
                          <a:latin typeface="Tahoma"/>
                          <a:cs typeface="Tahoma"/>
                        </a:rPr>
                        <a:t>y/o</a:t>
                      </a:r>
                      <a:r>
                        <a:rPr sz="1600" spc="-135" dirty="0">
                          <a:latin typeface="Tahoma"/>
                          <a:cs typeface="Tahoma"/>
                        </a:rPr>
                        <a:t> </a:t>
                      </a:r>
                      <a:r>
                        <a:rPr sz="1600" spc="-40" dirty="0">
                          <a:latin typeface="Tahoma"/>
                          <a:cs typeface="Tahoma"/>
                        </a:rPr>
                        <a:t>quirúrgicas</a:t>
                      </a:r>
                      <a:r>
                        <a:rPr sz="1600" spc="-160" dirty="0">
                          <a:latin typeface="Tahoma"/>
                          <a:cs typeface="Tahoma"/>
                        </a:rPr>
                        <a:t> </a:t>
                      </a:r>
                      <a:r>
                        <a:rPr sz="1600" spc="-50" dirty="0">
                          <a:latin typeface="Tahoma"/>
                          <a:cs typeface="Tahoma"/>
                        </a:rPr>
                        <a:t>en</a:t>
                      </a:r>
                      <a:r>
                        <a:rPr sz="1600" spc="-120" dirty="0">
                          <a:latin typeface="Tahoma"/>
                          <a:cs typeface="Tahoma"/>
                        </a:rPr>
                        <a:t> </a:t>
                      </a:r>
                      <a:r>
                        <a:rPr sz="1600" spc="-15" dirty="0">
                          <a:latin typeface="Tahoma"/>
                          <a:cs typeface="Tahoma"/>
                        </a:rPr>
                        <a:t>las</a:t>
                      </a:r>
                      <a:r>
                        <a:rPr sz="1600" spc="85" dirty="0">
                          <a:latin typeface="Tahoma"/>
                          <a:cs typeface="Tahoma"/>
                        </a:rPr>
                        <a:t> </a:t>
                      </a:r>
                      <a:r>
                        <a:rPr sz="1600" spc="-35" dirty="0">
                          <a:latin typeface="Tahoma"/>
                          <a:cs typeface="Tahoma"/>
                        </a:rPr>
                        <a:t>Instituciones </a:t>
                      </a:r>
                      <a:r>
                        <a:rPr sz="1600" spc="-310" dirty="0">
                          <a:latin typeface="Tahoma"/>
                          <a:cs typeface="Tahoma"/>
                        </a:rPr>
                        <a:t> </a:t>
                      </a:r>
                      <a:r>
                        <a:rPr sz="1600" spc="-40" dirty="0">
                          <a:latin typeface="Tahoma"/>
                          <a:cs typeface="Tahoma"/>
                        </a:rPr>
                        <a:t>Prestadoras</a:t>
                      </a:r>
                      <a:r>
                        <a:rPr sz="1600" spc="-120" dirty="0">
                          <a:latin typeface="Tahoma"/>
                          <a:cs typeface="Tahoma"/>
                        </a:rPr>
                        <a:t> </a:t>
                      </a:r>
                      <a:r>
                        <a:rPr sz="1600" spc="-45" dirty="0">
                          <a:latin typeface="Tahoma"/>
                          <a:cs typeface="Tahoma"/>
                        </a:rPr>
                        <a:t>de</a:t>
                      </a:r>
                      <a:r>
                        <a:rPr sz="1600" spc="-80" dirty="0">
                          <a:latin typeface="Tahoma"/>
                          <a:cs typeface="Tahoma"/>
                        </a:rPr>
                        <a:t> </a:t>
                      </a:r>
                      <a:r>
                        <a:rPr sz="1600" spc="-30" dirty="0">
                          <a:latin typeface="Tahoma"/>
                          <a:cs typeface="Tahoma"/>
                        </a:rPr>
                        <a:t>Servicios</a:t>
                      </a:r>
                      <a:r>
                        <a:rPr sz="1600" spc="-85" dirty="0">
                          <a:latin typeface="Tahoma"/>
                          <a:cs typeface="Tahoma"/>
                        </a:rPr>
                        <a:t> </a:t>
                      </a:r>
                      <a:r>
                        <a:rPr sz="1600" spc="-45" dirty="0">
                          <a:latin typeface="Tahoma"/>
                          <a:cs typeface="Tahoma"/>
                        </a:rPr>
                        <a:t>de</a:t>
                      </a:r>
                      <a:r>
                        <a:rPr sz="1600" spc="-85" dirty="0">
                          <a:latin typeface="Tahoma"/>
                          <a:cs typeface="Tahoma"/>
                        </a:rPr>
                        <a:t> </a:t>
                      </a:r>
                      <a:r>
                        <a:rPr sz="1600" spc="-30" dirty="0">
                          <a:latin typeface="Tahoma"/>
                          <a:cs typeface="Tahoma"/>
                        </a:rPr>
                        <a:t>Salud</a:t>
                      </a:r>
                      <a:r>
                        <a:rPr sz="1600" spc="-95" dirty="0">
                          <a:latin typeface="Tahoma"/>
                          <a:cs typeface="Tahoma"/>
                        </a:rPr>
                        <a:t> </a:t>
                      </a:r>
                      <a:r>
                        <a:rPr sz="1600" spc="-30" dirty="0">
                          <a:latin typeface="Tahoma"/>
                          <a:cs typeface="Tahoma"/>
                        </a:rPr>
                        <a:t>con</a:t>
                      </a:r>
                      <a:r>
                        <a:rPr sz="1600" spc="-85" dirty="0">
                          <a:latin typeface="Tahoma"/>
                          <a:cs typeface="Tahoma"/>
                        </a:rPr>
                        <a:t> </a:t>
                      </a:r>
                      <a:r>
                        <a:rPr sz="1600" spc="-40" dirty="0">
                          <a:latin typeface="Tahoma"/>
                          <a:cs typeface="Tahoma"/>
                        </a:rPr>
                        <a:t>Convenio</a:t>
                      </a:r>
                      <a:r>
                        <a:rPr sz="1600" spc="-120" dirty="0">
                          <a:latin typeface="Tahoma"/>
                          <a:cs typeface="Tahoma"/>
                        </a:rPr>
                        <a:t> </a:t>
                      </a:r>
                      <a:r>
                        <a:rPr sz="1600" spc="-65" dirty="0">
                          <a:latin typeface="Tahoma"/>
                          <a:cs typeface="Tahoma"/>
                        </a:rPr>
                        <a:t>SIS",</a:t>
                      </a:r>
                      <a:r>
                        <a:rPr sz="1600" spc="-229" dirty="0">
                          <a:latin typeface="Tahoma"/>
                          <a:cs typeface="Tahoma"/>
                        </a:rPr>
                        <a:t> </a:t>
                      </a:r>
                      <a:r>
                        <a:rPr sz="1600" spc="-45" dirty="0">
                          <a:latin typeface="Tahoma"/>
                          <a:cs typeface="Tahoma"/>
                        </a:rPr>
                        <a:t>aprobada</a:t>
                      </a:r>
                      <a:r>
                        <a:rPr sz="1600" spc="-150" dirty="0">
                          <a:latin typeface="Tahoma"/>
                          <a:cs typeface="Tahoma"/>
                        </a:rPr>
                        <a:t> </a:t>
                      </a:r>
                      <a:r>
                        <a:rPr sz="1600" spc="-30" dirty="0">
                          <a:latin typeface="Tahoma"/>
                          <a:cs typeface="Tahoma"/>
                        </a:rPr>
                        <a:t>con</a:t>
                      </a:r>
                      <a:r>
                        <a:rPr sz="1600" spc="-150" dirty="0">
                          <a:latin typeface="Tahoma"/>
                          <a:cs typeface="Tahoma"/>
                        </a:rPr>
                        <a:t> </a:t>
                      </a:r>
                      <a:r>
                        <a:rPr sz="1600" spc="-30" dirty="0">
                          <a:latin typeface="Tahoma"/>
                          <a:cs typeface="Tahoma"/>
                        </a:rPr>
                        <a:t>Resolución</a:t>
                      </a:r>
                      <a:r>
                        <a:rPr sz="1600" spc="-160" dirty="0">
                          <a:latin typeface="Tahoma"/>
                          <a:cs typeface="Tahoma"/>
                        </a:rPr>
                        <a:t> </a:t>
                      </a:r>
                      <a:r>
                        <a:rPr sz="1600" spc="-30" dirty="0">
                          <a:latin typeface="Tahoma"/>
                          <a:cs typeface="Tahoma"/>
                        </a:rPr>
                        <a:t>Ministerial</a:t>
                      </a:r>
                      <a:r>
                        <a:rPr sz="1600" spc="-165" dirty="0">
                          <a:latin typeface="Tahoma"/>
                          <a:cs typeface="Tahoma"/>
                        </a:rPr>
                        <a:t> </a:t>
                      </a:r>
                      <a:r>
                        <a:rPr sz="1600" spc="-10" dirty="0">
                          <a:latin typeface="Tahoma"/>
                          <a:cs typeface="Tahoma"/>
                        </a:rPr>
                        <a:t>N</a:t>
                      </a:r>
                      <a:r>
                        <a:rPr sz="1600" spc="-10" dirty="0">
                          <a:latin typeface="Calibri"/>
                          <a:cs typeface="Calibri"/>
                        </a:rPr>
                        <a:t>°</a:t>
                      </a:r>
                      <a:r>
                        <a:rPr sz="1600" spc="-60" dirty="0">
                          <a:latin typeface="Calibri"/>
                          <a:cs typeface="Calibri"/>
                        </a:rPr>
                        <a:t> </a:t>
                      </a:r>
                      <a:r>
                        <a:rPr sz="1600" spc="-45" dirty="0">
                          <a:latin typeface="Tahoma"/>
                          <a:cs typeface="Tahoma"/>
                        </a:rPr>
                        <a:t>451- </a:t>
                      </a:r>
                      <a:r>
                        <a:rPr sz="1600" spc="-40" dirty="0">
                          <a:latin typeface="Tahoma"/>
                          <a:cs typeface="Tahoma"/>
                        </a:rPr>
                        <a:t> </a:t>
                      </a:r>
                      <a:r>
                        <a:rPr sz="1600" spc="-65" dirty="0">
                          <a:latin typeface="Tahoma"/>
                          <a:cs typeface="Tahoma"/>
                        </a:rPr>
                        <a:t>2024/MINSA.</a:t>
                      </a:r>
                      <a:endParaRPr sz="1600" dirty="0">
                        <a:latin typeface="Tahoma"/>
                        <a:cs typeface="Tahom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241889854"/>
                  </a:ext>
                </a:extLst>
              </a:tr>
            </a:tbl>
          </a:graphicData>
        </a:graphic>
      </p:graphicFrame>
      <p:sp>
        <p:nvSpPr>
          <p:cNvPr id="4" name="object 11">
            <a:extLst>
              <a:ext uri="{FF2B5EF4-FFF2-40B4-BE49-F238E27FC236}">
                <a16:creationId xmlns:a16="http://schemas.microsoft.com/office/drawing/2014/main" id="{CCC9B0B1-B0FE-BB7B-AAFA-34C5CB6E7F4E}"/>
              </a:ext>
            </a:extLst>
          </p:cNvPr>
          <p:cNvSpPr txBox="1">
            <a:spLocks noGrp="1"/>
          </p:cNvSpPr>
          <p:nvPr>
            <p:ph type="title"/>
          </p:nvPr>
        </p:nvSpPr>
        <p:spPr>
          <a:xfrm>
            <a:off x="238426" y="402757"/>
            <a:ext cx="10301457" cy="330219"/>
          </a:xfrm>
          <a:prstGeom prst="rect">
            <a:avLst/>
          </a:prstGeom>
        </p:spPr>
        <p:txBody>
          <a:bodyPr vert="horz" wrap="square" lIns="0" tIns="47625" rIns="0" bIns="0" rtlCol="0">
            <a:spAutoFit/>
          </a:bodyPr>
          <a:lstStyle/>
          <a:p>
            <a:pPr marL="346075" marR="5080" indent="19050">
              <a:lnSpc>
                <a:spcPts val="2160"/>
              </a:lnSpc>
              <a:spcBef>
                <a:spcPts val="375"/>
              </a:spcBef>
            </a:pPr>
            <a:r>
              <a:rPr lang="es-PE" sz="20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GASTOS NO AUTORIZADOS </a:t>
            </a:r>
            <a:r>
              <a:rPr sz="2000" spc="-15" dirty="0">
                <a:solidFill>
                  <a:schemeClr val="bg1"/>
                </a:solidFill>
                <a:latin typeface="Arial Rounded MT Bold" panose="020F0704030504030204" pitchFamily="34" charset="0"/>
              </a:rPr>
              <a:t>DIRECTIVA</a:t>
            </a:r>
            <a:r>
              <a:rPr sz="2000" spc="-10" dirty="0">
                <a:solidFill>
                  <a:schemeClr val="bg1"/>
                </a:solidFill>
                <a:latin typeface="Arial Rounded MT Bold" panose="020F0704030504030204" pitchFamily="34" charset="0"/>
              </a:rPr>
              <a:t> </a:t>
            </a:r>
            <a:r>
              <a:rPr sz="2000" spc="5" dirty="0">
                <a:solidFill>
                  <a:schemeClr val="bg1"/>
                </a:solidFill>
                <a:latin typeface="Arial Rounded MT Bold" panose="020F0704030504030204" pitchFamily="34" charset="0"/>
              </a:rPr>
              <a:t>N°</a:t>
            </a:r>
            <a:r>
              <a:rPr sz="2000" spc="-10" dirty="0">
                <a:solidFill>
                  <a:schemeClr val="bg1"/>
                </a:solidFill>
                <a:latin typeface="Arial Rounded MT Bold" panose="020F0704030504030204" pitchFamily="34" charset="0"/>
              </a:rPr>
              <a:t> </a:t>
            </a:r>
            <a:r>
              <a:rPr sz="2000" spc="-15" dirty="0">
                <a:solidFill>
                  <a:schemeClr val="bg1"/>
                </a:solidFill>
                <a:latin typeface="Arial Rounded MT Bold" panose="020F0704030504030204" pitchFamily="34" charset="0"/>
              </a:rPr>
              <a:t>008-2024-SIS/GNF-V.0</a:t>
            </a:r>
            <a:r>
              <a:rPr lang="es-ES" sz="2000" spc="-15" dirty="0">
                <a:solidFill>
                  <a:schemeClr val="bg1"/>
                </a:solidFill>
                <a:latin typeface="Arial Rounded MT Bold" panose="020F0704030504030204" pitchFamily="34" charset="0"/>
              </a:rPr>
              <a:t>5</a:t>
            </a:r>
            <a:endParaRPr sz="2000" dirty="0">
              <a:solidFill>
                <a:schemeClr val="bg1"/>
              </a:solidFill>
              <a:latin typeface="Arial Rounded MT Bold" panose="020F0704030504030204" pitchFamily="34" charset="0"/>
            </a:endParaRPr>
          </a:p>
        </p:txBody>
      </p:sp>
      <p:sp>
        <p:nvSpPr>
          <p:cNvPr id="2" name="object 11">
            <a:extLst>
              <a:ext uri="{FF2B5EF4-FFF2-40B4-BE49-F238E27FC236}">
                <a16:creationId xmlns:a16="http://schemas.microsoft.com/office/drawing/2014/main" id="{E62D2564-963F-4BD1-DF7B-FFA0AC86F58E}"/>
              </a:ext>
            </a:extLst>
          </p:cNvPr>
          <p:cNvSpPr txBox="1">
            <a:spLocks/>
          </p:cNvSpPr>
          <p:nvPr/>
        </p:nvSpPr>
        <p:spPr>
          <a:xfrm>
            <a:off x="416169" y="5103931"/>
            <a:ext cx="10301457" cy="330219"/>
          </a:xfrm>
          <a:prstGeom prst="rect">
            <a:avLst/>
          </a:prstGeom>
        </p:spPr>
        <p:txBody>
          <a:bodyPr vert="horz" wrap="square" lIns="0" tIns="476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6075" marR="5080" indent="19050">
              <a:lnSpc>
                <a:spcPts val="2160"/>
              </a:lnSpc>
              <a:spcBef>
                <a:spcPts val="375"/>
              </a:spcBef>
            </a:pPr>
            <a:r>
              <a:rPr lang="pt-BR" sz="2000" b="1"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NO ESTÁN AUTORIZADOS LOS CHEQUES PARA IPRESS</a:t>
            </a:r>
            <a:endParaRPr lang="pt-BR" sz="20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33275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EBA6A-81AA-07E2-A8E5-1301DF7B8441}"/>
            </a:ext>
          </a:extLst>
        </p:cNvPr>
        <p:cNvGrpSpPr/>
        <p:nvPr/>
      </p:nvGrpSpPr>
      <p:grpSpPr>
        <a:xfrm>
          <a:off x="0" y="0"/>
          <a:ext cx="0" cy="0"/>
          <a:chOff x="0" y="0"/>
          <a:chExt cx="0" cy="0"/>
        </a:xfrm>
      </p:grpSpPr>
      <p:pic>
        <p:nvPicPr>
          <p:cNvPr id="26" name="Gráfico 25">
            <a:extLst>
              <a:ext uri="{FF2B5EF4-FFF2-40B4-BE49-F238E27FC236}">
                <a16:creationId xmlns:a16="http://schemas.microsoft.com/office/drawing/2014/main" id="{71CB7E01-23B9-B05E-6275-345A02A8DE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5FDBC5A8-5042-2326-F8B0-40339081A3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29" name="Gráfico 34">
            <a:extLst>
              <a:ext uri="{FF2B5EF4-FFF2-40B4-BE49-F238E27FC236}">
                <a16:creationId xmlns:a16="http://schemas.microsoft.com/office/drawing/2014/main" id="{3CC5114C-F033-93A9-334E-20D11A5640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229349"/>
            <a:ext cx="8216104" cy="423551"/>
          </a:xfrm>
          <a:prstGeom prst="rect">
            <a:avLst/>
          </a:prstGeom>
        </p:spPr>
      </p:pic>
      <p:graphicFrame>
        <p:nvGraphicFramePr>
          <p:cNvPr id="3" name="Tabla 2">
            <a:extLst>
              <a:ext uri="{FF2B5EF4-FFF2-40B4-BE49-F238E27FC236}">
                <a16:creationId xmlns:a16="http://schemas.microsoft.com/office/drawing/2014/main" id="{8F67368C-397B-F757-5D4E-83D8F69AC61E}"/>
              </a:ext>
            </a:extLst>
          </p:cNvPr>
          <p:cNvGraphicFramePr>
            <a:graphicFrameLocks noGrp="1"/>
          </p:cNvGraphicFramePr>
          <p:nvPr>
            <p:extLst>
              <p:ext uri="{D42A27DB-BD31-4B8C-83A1-F6EECF244321}">
                <p14:modId xmlns:p14="http://schemas.microsoft.com/office/powerpoint/2010/main" val="4056275054"/>
              </p:ext>
            </p:extLst>
          </p:nvPr>
        </p:nvGraphicFramePr>
        <p:xfrm>
          <a:off x="876532" y="919973"/>
          <a:ext cx="10038079" cy="1507240"/>
        </p:xfrm>
        <a:graphic>
          <a:graphicData uri="http://schemas.openxmlformats.org/drawingml/2006/table">
            <a:tbl>
              <a:tblPr firstRow="1" bandRow="1">
                <a:tableStyleId>{BC89EF96-8CEA-46FF-86C4-4CE0E7609802}</a:tableStyleId>
              </a:tblPr>
              <a:tblGrid>
                <a:gridCol w="4959002">
                  <a:extLst>
                    <a:ext uri="{9D8B030D-6E8A-4147-A177-3AD203B41FA5}">
                      <a16:colId xmlns:a16="http://schemas.microsoft.com/office/drawing/2014/main" val="2438311730"/>
                    </a:ext>
                  </a:extLst>
                </a:gridCol>
                <a:gridCol w="1404851">
                  <a:extLst>
                    <a:ext uri="{9D8B030D-6E8A-4147-A177-3AD203B41FA5}">
                      <a16:colId xmlns:a16="http://schemas.microsoft.com/office/drawing/2014/main" val="2448485269"/>
                    </a:ext>
                  </a:extLst>
                </a:gridCol>
                <a:gridCol w="1729048">
                  <a:extLst>
                    <a:ext uri="{9D8B030D-6E8A-4147-A177-3AD203B41FA5}">
                      <a16:colId xmlns:a16="http://schemas.microsoft.com/office/drawing/2014/main" val="4211637952"/>
                    </a:ext>
                  </a:extLst>
                </a:gridCol>
                <a:gridCol w="1945178">
                  <a:extLst>
                    <a:ext uri="{9D8B030D-6E8A-4147-A177-3AD203B41FA5}">
                      <a16:colId xmlns:a16="http://schemas.microsoft.com/office/drawing/2014/main" val="3298125002"/>
                    </a:ext>
                  </a:extLst>
                </a:gridCol>
              </a:tblGrid>
              <a:tr h="799307">
                <a:tc>
                  <a:txBody>
                    <a:bodyPr/>
                    <a:lstStyle/>
                    <a:p>
                      <a:pPr algn="ctr"/>
                      <a:r>
                        <a:rPr lang="es-PE" sz="1800" dirty="0"/>
                        <a:t>INDICADOR</a:t>
                      </a:r>
                    </a:p>
                  </a:txBody>
                  <a:tcPr>
                    <a:solidFill>
                      <a:schemeClr val="accent4"/>
                    </a:solidFill>
                  </a:tcPr>
                </a:tc>
                <a:tc>
                  <a:txBody>
                    <a:bodyPr/>
                    <a:lstStyle/>
                    <a:p>
                      <a:pPr algn="ctr"/>
                      <a:r>
                        <a:rPr lang="es-PE" sz="1800" dirty="0"/>
                        <a:t>META </a:t>
                      </a:r>
                    </a:p>
                  </a:txBody>
                  <a:tcPr>
                    <a:solidFill>
                      <a:schemeClr val="accent4"/>
                    </a:solidFill>
                  </a:tcPr>
                </a:tc>
                <a:tc>
                  <a:txBody>
                    <a:bodyPr/>
                    <a:lstStyle/>
                    <a:p>
                      <a:pPr algn="ctr"/>
                      <a:r>
                        <a:rPr lang="es-PE" sz="1800" dirty="0"/>
                        <a:t>PERIODO DE LA EVALUACION </a:t>
                      </a:r>
                    </a:p>
                  </a:txBody>
                  <a:tcPr>
                    <a:solidFill>
                      <a:schemeClr val="accent4"/>
                    </a:solidFill>
                  </a:tcPr>
                </a:tc>
                <a:tc>
                  <a:txBody>
                    <a:bodyPr/>
                    <a:lstStyle/>
                    <a:p>
                      <a:pPr algn="ctr"/>
                      <a:r>
                        <a:rPr lang="es-PE" sz="1800" dirty="0"/>
                        <a:t>RESPONSABLES</a:t>
                      </a:r>
                      <a:r>
                        <a:rPr lang="es-PE" sz="1800" baseline="0" dirty="0"/>
                        <a:t> </a:t>
                      </a:r>
                      <a:endParaRPr lang="es-PE" sz="1800" dirty="0"/>
                    </a:p>
                  </a:txBody>
                  <a:tcPr>
                    <a:solidFill>
                      <a:schemeClr val="accent4"/>
                    </a:solidFill>
                  </a:tcPr>
                </a:tc>
                <a:extLst>
                  <a:ext uri="{0D108BD9-81ED-4DB2-BD59-A6C34878D82A}">
                    <a16:rowId xmlns:a16="http://schemas.microsoft.com/office/drawing/2014/main" val="1016448672"/>
                  </a:ext>
                </a:extLst>
              </a:tr>
              <a:tr h="707933">
                <a:tc>
                  <a:txBody>
                    <a:bodyPr/>
                    <a:lstStyle/>
                    <a:p>
                      <a:r>
                        <a:rPr lang="es-PE" sz="1800" dirty="0"/>
                        <a:t>Porcentaje de Stock Disponible de PF, DM Y PS</a:t>
                      </a:r>
                    </a:p>
                  </a:txBody>
                  <a:tcPr>
                    <a:solidFill>
                      <a:schemeClr val="bg1"/>
                    </a:solidFill>
                  </a:tcPr>
                </a:tc>
                <a:tc>
                  <a:txBody>
                    <a:bodyPr/>
                    <a:lstStyle/>
                    <a:p>
                      <a:pPr algn="ctr"/>
                      <a:r>
                        <a:rPr lang="es-PE" sz="2400" b="1" dirty="0">
                          <a:solidFill>
                            <a:schemeClr val="tx1"/>
                          </a:solidFill>
                        </a:rPr>
                        <a:t>&gt;=87%</a:t>
                      </a:r>
                    </a:p>
                  </a:txBody>
                  <a:tcPr>
                    <a:solidFill>
                      <a:schemeClr val="bg1"/>
                    </a:solidFill>
                  </a:tcPr>
                </a:tc>
                <a:tc>
                  <a:txBody>
                    <a:bodyPr/>
                    <a:lstStyle/>
                    <a:p>
                      <a:pPr algn="ctr"/>
                      <a:r>
                        <a:rPr lang="es-PE" sz="1800" dirty="0"/>
                        <a:t>I SEMESTRE</a:t>
                      </a:r>
                    </a:p>
                    <a:p>
                      <a:pPr algn="ctr"/>
                      <a:r>
                        <a:rPr lang="es-PE" sz="1800" dirty="0"/>
                        <a:t>JUNIO 2025</a:t>
                      </a:r>
                    </a:p>
                  </a:txBody>
                  <a:tcPr>
                    <a:solidFill>
                      <a:schemeClr val="bg1"/>
                    </a:solidFill>
                  </a:tcPr>
                </a:tc>
                <a:tc>
                  <a:txBody>
                    <a:bodyPr/>
                    <a:lstStyle/>
                    <a:p>
                      <a:pPr algn="ctr"/>
                      <a:r>
                        <a:rPr lang="es-PE" sz="1800" dirty="0"/>
                        <a:t>DEMID, AIS</a:t>
                      </a:r>
                    </a:p>
                  </a:txBody>
                  <a:tcPr>
                    <a:solidFill>
                      <a:schemeClr val="bg1"/>
                    </a:solidFill>
                  </a:tcPr>
                </a:tc>
                <a:extLst>
                  <a:ext uri="{0D108BD9-81ED-4DB2-BD59-A6C34878D82A}">
                    <a16:rowId xmlns:a16="http://schemas.microsoft.com/office/drawing/2014/main" val="133338584"/>
                  </a:ext>
                </a:extLst>
              </a:tr>
            </a:tbl>
          </a:graphicData>
        </a:graphic>
      </p:graphicFrame>
      <p:sp>
        <p:nvSpPr>
          <p:cNvPr id="4" name="Rectángulo 3">
            <a:extLst>
              <a:ext uri="{FF2B5EF4-FFF2-40B4-BE49-F238E27FC236}">
                <a16:creationId xmlns:a16="http://schemas.microsoft.com/office/drawing/2014/main" id="{F854081E-C95B-B165-B743-52239E78FD60}"/>
              </a:ext>
            </a:extLst>
          </p:cNvPr>
          <p:cNvSpPr/>
          <p:nvPr/>
        </p:nvSpPr>
        <p:spPr>
          <a:xfrm>
            <a:off x="886264" y="241070"/>
            <a:ext cx="7146960" cy="400110"/>
          </a:xfrm>
          <a:prstGeom prst="rect">
            <a:avLst/>
          </a:prstGeom>
          <a:noFill/>
        </p:spPr>
        <p:txBody>
          <a:bodyPr wrap="square">
            <a:spAutoFit/>
          </a:bodyPr>
          <a:lstStyle/>
          <a:p>
            <a:pPr algn="ctr" fontAlgn="b"/>
            <a:r>
              <a:rPr lang="es-PE" sz="2000" b="1" dirty="0">
                <a:solidFill>
                  <a:schemeClr val="bg1"/>
                </a:solidFill>
                <a:latin typeface="Calibri" panose="020F0502020204030204" pitchFamily="34" charset="0"/>
              </a:rPr>
              <a:t>IF02: PORCENTAJE DE STOCK DISPONIBLE DE PF, DM Y PS</a:t>
            </a:r>
          </a:p>
        </p:txBody>
      </p:sp>
      <p:graphicFrame>
        <p:nvGraphicFramePr>
          <p:cNvPr id="5" name="Diagrama 4">
            <a:extLst>
              <a:ext uri="{FF2B5EF4-FFF2-40B4-BE49-F238E27FC236}">
                <a16:creationId xmlns:a16="http://schemas.microsoft.com/office/drawing/2014/main" id="{7212EDA7-30F5-5903-E57F-84BF48C22D35}"/>
              </a:ext>
            </a:extLst>
          </p:cNvPr>
          <p:cNvGraphicFramePr/>
          <p:nvPr>
            <p:extLst>
              <p:ext uri="{D42A27DB-BD31-4B8C-83A1-F6EECF244321}">
                <p14:modId xmlns:p14="http://schemas.microsoft.com/office/powerpoint/2010/main" val="1678325935"/>
              </p:ext>
            </p:extLst>
          </p:nvPr>
        </p:nvGraphicFramePr>
        <p:xfrm>
          <a:off x="876532" y="2793076"/>
          <a:ext cx="6280727" cy="38238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echa curvada hacia la izquierda 12">
            <a:extLst>
              <a:ext uri="{FF2B5EF4-FFF2-40B4-BE49-F238E27FC236}">
                <a16:creationId xmlns:a16="http://schemas.microsoft.com/office/drawing/2014/main" id="{59DCFAA7-19E2-1196-62B6-FCFAD80D8012}"/>
              </a:ext>
            </a:extLst>
          </p:cNvPr>
          <p:cNvSpPr/>
          <p:nvPr/>
        </p:nvSpPr>
        <p:spPr>
          <a:xfrm rot="1228894">
            <a:off x="7969988" y="2662202"/>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pic>
        <p:nvPicPr>
          <p:cNvPr id="7" name="Picture 8" descr="Principales Normas Legales – 11/01/2021 - TYTL">
            <a:extLst>
              <a:ext uri="{FF2B5EF4-FFF2-40B4-BE49-F238E27FC236}">
                <a16:creationId xmlns:a16="http://schemas.microsoft.com/office/drawing/2014/main" id="{D4B2E733-BB64-CB9A-9A56-358B0594AD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0340" y="4370466"/>
            <a:ext cx="3797371" cy="204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41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DAE27-A1C1-1103-6B5F-DF6AD962FDF0}"/>
            </a:ext>
          </a:extLst>
        </p:cNvPr>
        <p:cNvGrpSpPr/>
        <p:nvPr/>
      </p:nvGrpSpPr>
      <p:grpSpPr>
        <a:xfrm>
          <a:off x="0" y="0"/>
          <a:ext cx="0" cy="0"/>
          <a:chOff x="0" y="0"/>
          <a:chExt cx="0" cy="0"/>
        </a:xfrm>
      </p:grpSpPr>
      <p:pic>
        <p:nvPicPr>
          <p:cNvPr id="26" name="Gráfico 25">
            <a:extLst>
              <a:ext uri="{FF2B5EF4-FFF2-40B4-BE49-F238E27FC236}">
                <a16:creationId xmlns:a16="http://schemas.microsoft.com/office/drawing/2014/main" id="{91119E47-2FCD-617C-28C9-D4348BAF3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E50B0910-91B4-5C1F-FB24-2CE650620D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29" name="Gráfico 34">
            <a:extLst>
              <a:ext uri="{FF2B5EF4-FFF2-40B4-BE49-F238E27FC236}">
                <a16:creationId xmlns:a16="http://schemas.microsoft.com/office/drawing/2014/main" id="{D6C8897A-6E3C-B3BF-B7CB-FC3AF16940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0" y="360722"/>
            <a:ext cx="8216104" cy="423551"/>
          </a:xfrm>
          <a:prstGeom prst="rect">
            <a:avLst/>
          </a:prstGeom>
        </p:spPr>
      </p:pic>
      <p:pic>
        <p:nvPicPr>
          <p:cNvPr id="4" name="Imagen 3">
            <a:extLst>
              <a:ext uri="{FF2B5EF4-FFF2-40B4-BE49-F238E27FC236}">
                <a16:creationId xmlns:a16="http://schemas.microsoft.com/office/drawing/2014/main" id="{428C8E99-4B47-BDC4-1651-6B4DAC5A23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160" y="1185202"/>
            <a:ext cx="11905679" cy="4849838"/>
          </a:xfrm>
          <a:prstGeom prst="rect">
            <a:avLst/>
          </a:prstGeom>
        </p:spPr>
      </p:pic>
      <p:pic>
        <p:nvPicPr>
          <p:cNvPr id="5" name="Gráfico 34">
            <a:extLst>
              <a:ext uri="{FF2B5EF4-FFF2-40B4-BE49-F238E27FC236}">
                <a16:creationId xmlns:a16="http://schemas.microsoft.com/office/drawing/2014/main" id="{66032E95-AB92-21DD-1388-E5C2DD584E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229349"/>
            <a:ext cx="8216104" cy="423551"/>
          </a:xfrm>
          <a:prstGeom prst="rect">
            <a:avLst/>
          </a:prstGeom>
        </p:spPr>
      </p:pic>
      <p:sp>
        <p:nvSpPr>
          <p:cNvPr id="6" name="Rectángulo 5">
            <a:extLst>
              <a:ext uri="{FF2B5EF4-FFF2-40B4-BE49-F238E27FC236}">
                <a16:creationId xmlns:a16="http://schemas.microsoft.com/office/drawing/2014/main" id="{8A21112F-081E-40FB-4E80-708D3A516356}"/>
              </a:ext>
            </a:extLst>
          </p:cNvPr>
          <p:cNvSpPr/>
          <p:nvPr/>
        </p:nvSpPr>
        <p:spPr>
          <a:xfrm>
            <a:off x="886264" y="241070"/>
            <a:ext cx="7146960" cy="400110"/>
          </a:xfrm>
          <a:prstGeom prst="rect">
            <a:avLst/>
          </a:prstGeom>
          <a:noFill/>
        </p:spPr>
        <p:txBody>
          <a:bodyPr wrap="square">
            <a:spAutoFit/>
          </a:bodyPr>
          <a:lstStyle/>
          <a:p>
            <a:pPr algn="ctr" fontAlgn="b"/>
            <a:r>
              <a:rPr lang="es-PE" sz="2000" b="1" dirty="0">
                <a:solidFill>
                  <a:schemeClr val="bg1"/>
                </a:solidFill>
                <a:latin typeface="Calibri" panose="020F0502020204030204" pitchFamily="34" charset="0"/>
              </a:rPr>
              <a:t>TABLERO DE STOCK DISPONIBLE DE PF, DM Y PS 2024</a:t>
            </a:r>
          </a:p>
        </p:txBody>
      </p:sp>
    </p:spTree>
    <p:extLst>
      <p:ext uri="{BB962C8B-B14F-4D97-AF65-F5344CB8AC3E}">
        <p14:creationId xmlns:p14="http://schemas.microsoft.com/office/powerpoint/2010/main" val="28043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5" name="Imagen 4">
            <a:extLst>
              <a:ext uri="{FF2B5EF4-FFF2-40B4-BE49-F238E27FC236}">
                <a16:creationId xmlns:a16="http://schemas.microsoft.com/office/drawing/2014/main" id="{3B9F3B70-4902-4489-8F77-E12AC1BF297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55529" y="180768"/>
            <a:ext cx="2211235" cy="1136283"/>
          </a:xfrm>
          <a:prstGeom prst="rect">
            <a:avLst/>
          </a:prstGeom>
        </p:spPr>
      </p:pic>
      <p:sp>
        <p:nvSpPr>
          <p:cNvPr id="7" name="CuadroTexto 6"/>
          <p:cNvSpPr txBox="1"/>
          <p:nvPr/>
        </p:nvSpPr>
        <p:spPr>
          <a:xfrm>
            <a:off x="159539" y="456521"/>
            <a:ext cx="8159932" cy="707886"/>
          </a:xfrm>
          <a:prstGeom prst="rect">
            <a:avLst/>
          </a:prstGeom>
          <a:noFill/>
        </p:spPr>
        <p:txBody>
          <a:bodyPr wrap="square" rtlCol="0">
            <a:spAutoFit/>
          </a:bodyPr>
          <a:lstStyle/>
          <a:p>
            <a:r>
              <a:rPr lang="es-PE" sz="2000" b="1" dirty="0">
                <a:ln w="10160">
                  <a:solidFill>
                    <a:schemeClr val="tx1"/>
                  </a:solidFill>
                  <a:prstDash val="solid"/>
                </a:ln>
                <a:solidFill>
                  <a:srgbClr val="FFFFFF"/>
                </a:solidFill>
                <a:effectLst>
                  <a:outerShdw blurRad="38100" dist="22860" dir="5400000" algn="tl" rotWithShape="0">
                    <a:srgbClr val="000000">
                      <a:alpha val="30000"/>
                    </a:srgbClr>
                  </a:outerShdw>
                </a:effectLst>
              </a:rPr>
              <a:t>PROYECCIÓN DE GASTOS – FUENTE DE FINANCIAMIENTO DONACIONES Y TRANSFERENCIAS </a:t>
            </a:r>
          </a:p>
        </p:txBody>
      </p:sp>
      <p:pic>
        <p:nvPicPr>
          <p:cNvPr id="2" name="Imagen 1">
            <a:extLst>
              <a:ext uri="{FF2B5EF4-FFF2-40B4-BE49-F238E27FC236}">
                <a16:creationId xmlns:a16="http://schemas.microsoft.com/office/drawing/2014/main" id="{CD6C5127-6A88-8CE5-33BC-BA599C4ED793}"/>
              </a:ext>
            </a:extLst>
          </p:cNvPr>
          <p:cNvPicPr>
            <a:picLocks noChangeAspect="1"/>
          </p:cNvPicPr>
          <p:nvPr/>
        </p:nvPicPr>
        <p:blipFill>
          <a:blip r:embed="rId6"/>
          <a:stretch>
            <a:fillRect/>
          </a:stretch>
        </p:blipFill>
        <p:spPr>
          <a:xfrm>
            <a:off x="136643" y="179550"/>
            <a:ext cx="11918713" cy="6498899"/>
          </a:xfrm>
          <a:prstGeom prst="rect">
            <a:avLst/>
          </a:prstGeom>
        </p:spPr>
      </p:pic>
    </p:spTree>
    <p:extLst>
      <p:ext uri="{BB962C8B-B14F-4D97-AF65-F5344CB8AC3E}">
        <p14:creationId xmlns:p14="http://schemas.microsoft.com/office/powerpoint/2010/main" val="21008433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2834</TotalTime>
  <Words>1739</Words>
  <Application>Microsoft Office PowerPoint</Application>
  <PresentationFormat>Panorámica</PresentationFormat>
  <Paragraphs>161</Paragraphs>
  <Slides>19</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Arial</vt:lpstr>
      <vt:lpstr>Arial Rounded MT Bold</vt:lpstr>
      <vt:lpstr>Calibri</vt:lpstr>
      <vt:lpstr>Calibri Light</vt:lpstr>
      <vt:lpstr>Cambria Math</vt:lpstr>
      <vt:lpstr>Montserrat Black</vt:lpstr>
      <vt:lpstr>Tahoma</vt:lpstr>
      <vt:lpstr>Times New Roman</vt:lpstr>
      <vt:lpstr>Tema de Office</vt:lpstr>
      <vt:lpstr>Presentación de PowerPoint</vt:lpstr>
      <vt:lpstr>Presentación de PowerPoint</vt:lpstr>
      <vt:lpstr>Presentación de PowerPoint</vt:lpstr>
      <vt:lpstr>Presentación de PowerPoint</vt:lpstr>
      <vt:lpstr>DIRECTIVA N° 008-2024-SIS/GNF-V.05 (vigente a partir del 08 de Noviembre de 2024)</vt:lpstr>
      <vt:lpstr>GASTOS NO AUTORIZADOS DIRECTIVA N° 008-2024-SIS/GNF-V.05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SERVIDOR</dc:creator>
  <cp:lastModifiedBy>USUARIO</cp:lastModifiedBy>
  <cp:revision>209</cp:revision>
  <cp:lastPrinted>2025-02-11T15:14:33Z</cp:lastPrinted>
  <dcterms:created xsi:type="dcterms:W3CDTF">2024-04-30T16:15:19Z</dcterms:created>
  <dcterms:modified xsi:type="dcterms:W3CDTF">2025-02-18T23:00:26Z</dcterms:modified>
</cp:coreProperties>
</file>